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2"/>
  </p:notesMasterIdLst>
  <p:sldIdLst>
    <p:sldId id="261" r:id="rId2"/>
    <p:sldId id="262" r:id="rId3"/>
    <p:sldId id="291" r:id="rId4"/>
    <p:sldId id="269" r:id="rId5"/>
    <p:sldId id="271" r:id="rId6"/>
    <p:sldId id="263" r:id="rId7"/>
    <p:sldId id="264" r:id="rId8"/>
    <p:sldId id="265" r:id="rId9"/>
    <p:sldId id="272" r:id="rId10"/>
    <p:sldId id="266" r:id="rId11"/>
    <p:sldId id="277" r:id="rId12"/>
    <p:sldId id="278" r:id="rId13"/>
    <p:sldId id="273" r:id="rId14"/>
    <p:sldId id="274" r:id="rId15"/>
    <p:sldId id="275" r:id="rId16"/>
    <p:sldId id="267" r:id="rId17"/>
    <p:sldId id="268" r:id="rId18"/>
    <p:sldId id="279" r:id="rId19"/>
    <p:sldId id="290" r:id="rId20"/>
    <p:sldId id="280" r:id="rId21"/>
    <p:sldId id="281" r:id="rId22"/>
    <p:sldId id="282" r:id="rId23"/>
    <p:sldId id="283" r:id="rId24"/>
    <p:sldId id="286" r:id="rId25"/>
    <p:sldId id="287" r:id="rId26"/>
    <p:sldId id="288" r:id="rId27"/>
    <p:sldId id="289" r:id="rId28"/>
    <p:sldId id="284" r:id="rId29"/>
    <p:sldId id="259" r:id="rId30"/>
    <p:sldId id="285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62F0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854"/>
    <p:restoredTop sz="94682"/>
  </p:normalViewPr>
  <p:slideViewPr>
    <p:cSldViewPr snapToGrid="0" snapToObjects="1">
      <p:cViewPr varScale="1">
        <p:scale>
          <a:sx n="91" d="100"/>
          <a:sy n="91" d="100"/>
        </p:scale>
        <p:origin x="200" y="7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notesMaster" Target="notesMasters/notesMaster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presProps" Target="presProps.xml"/><Relationship Id="rId34" Type="http://schemas.openxmlformats.org/officeDocument/2006/relationships/viewProps" Target="viewProps.xml"/><Relationship Id="rId35" Type="http://schemas.openxmlformats.org/officeDocument/2006/relationships/theme" Target="theme/theme1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1EAE5E-8EEA-5F43-AF60-7CAF180EF4A8}" type="datetimeFigureOut">
              <a:rPr lang="en-US" smtClean="0"/>
              <a:t>11/8/19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7DFF35-338E-D040-86CB-6A2CC997AA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308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7DFF35-338E-D040-86CB-6A2CC997AA8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9524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1476D-EB09-B741-B0C5-102297109C1F}" type="datetime1">
              <a:rPr lang="en-SG" smtClean="0"/>
              <a:t>8/11/19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89E58F34-0A84-AC45-91B5-5351104930A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92B54-7954-C345-B669-FA58CF50A7F3}" type="datetime1">
              <a:rPr lang="en-SG" smtClean="0"/>
              <a:t>8/11/19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89E58F34-0A84-AC45-91B5-5351104930A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ABB1F-733E-664E-9767-30450C23571B}" type="datetime1">
              <a:rPr lang="en-SG" smtClean="0"/>
              <a:t>8/11/19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89E58F34-0A84-AC45-91B5-5351104930A6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920642-2736-AB4C-B523-0D2CA9363101}" type="datetime1">
              <a:rPr lang="en-SG" smtClean="0"/>
              <a:t>8/11/19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89E58F34-0A84-AC45-91B5-5351104930A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79A0B8-90E2-D443-AC1F-DB5F00E03A5F}" type="datetime1">
              <a:rPr lang="en-SG" smtClean="0"/>
              <a:t>8/11/19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89E58F34-0A84-AC45-91B5-5351104930A6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33CA-93C3-824E-86C0-518549FBF2CB}" type="datetime1">
              <a:rPr lang="en-SG" smtClean="0"/>
              <a:t>8/11/19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89E58F34-0A84-AC45-91B5-5351104930A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77865-12FC-7742-8012-A3EB1ADC6B0D}" type="datetime1">
              <a:rPr lang="en-SG" smtClean="0"/>
              <a:t>8/11/19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58F34-0A84-AC45-91B5-5351104930A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45A9F-5E5C-BC45-A94D-FBF78AD01AF8}" type="datetime1">
              <a:rPr lang="en-SG" smtClean="0"/>
              <a:t>8/11/19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58F34-0A84-AC45-91B5-5351104930A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09C2F-1857-A044-8B15-E89D52433CC3}" type="datetime1">
              <a:rPr lang="en-SG" smtClean="0"/>
              <a:t>8/11/19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58F34-0A84-AC45-91B5-5351104930A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01561-22A5-1349-840F-28DEF9063708}" type="datetime1">
              <a:rPr lang="en-SG" smtClean="0"/>
              <a:t>8/11/19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89E58F34-0A84-AC45-91B5-5351104930A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D7D42-729D-9A41-8E0D-8D42CA02D4A0}" type="datetime1">
              <a:rPr lang="en-SG" smtClean="0"/>
              <a:t>8/11/19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89E58F34-0A84-AC45-91B5-5351104930A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43089-1956-4345-83D0-9835515781D6}" type="datetime1">
              <a:rPr lang="en-SG" smtClean="0"/>
              <a:t>8/11/19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89E58F34-0A84-AC45-91B5-5351104930A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FAB14-F2BF-B445-B658-D34893FFB757}" type="datetime1">
              <a:rPr lang="en-SG" smtClean="0"/>
              <a:t>8/11/19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58F34-0A84-AC45-91B5-5351104930A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E83CF6-A8EE-B04B-B46D-CC961EFCC902}" type="datetime1">
              <a:rPr lang="en-SG" smtClean="0"/>
              <a:t>8/11/19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58F34-0A84-AC45-91B5-5351104930A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EEAAA9-FC65-6E4C-95BB-AACF88D604A5}" type="datetime1">
              <a:rPr lang="en-SG" smtClean="0"/>
              <a:t>8/11/19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58F34-0A84-AC45-91B5-5351104930A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5271B0-8A23-8D41-B0D0-859CB74F1780}" type="datetime1">
              <a:rPr lang="en-SG" smtClean="0"/>
              <a:t>8/11/19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89E58F34-0A84-AC45-91B5-5351104930A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F83971-041C-F84D-8884-EA405291BEBA}" type="datetime1">
              <a:rPr lang="en-SG" smtClean="0"/>
              <a:t>8/11/19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89E58F34-0A84-AC45-91B5-5351104930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0761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 2 Project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4800" dirty="0"/>
              <a:t>Fruits Vending </a:t>
            </a:r>
            <a:br>
              <a:rPr lang="en-US" sz="4800" dirty="0"/>
            </a:br>
            <a:r>
              <a:rPr lang="en-US" sz="4800" dirty="0"/>
              <a:t>Membership System</a:t>
            </a:r>
          </a:p>
          <a:p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559311" y="2400300"/>
            <a:ext cx="6236199" cy="15430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Bef>
                <a:spcPts val="1200"/>
              </a:spcBef>
            </a:pPr>
            <a:endParaRPr lang="en-US" sz="4400" dirty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5708821" y="4426277"/>
            <a:ext cx="6063049" cy="1886892"/>
          </a:xfrm>
          <a:prstGeom prst="rect">
            <a:avLst/>
          </a:prstGeom>
        </p:spPr>
        <p:txBody>
          <a:bodyPr vert="horz" lIns="91440" tIns="45720" rIns="91440" bIns="45720" rtlCol="0">
            <a:normAutofit fontScale="47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pPr algn="r"/>
            <a:r>
              <a:rPr lang="en-GB" sz="8000" dirty="0"/>
              <a:t>Zou Xuan (E0384799)</a:t>
            </a:r>
          </a:p>
          <a:p>
            <a:pPr algn="r"/>
            <a:r>
              <a:rPr lang="en-GB" sz="8000" dirty="0"/>
              <a:t>Xu </a:t>
            </a:r>
            <a:r>
              <a:rPr lang="en-GB" sz="8000" dirty="0" smtClean="0"/>
              <a:t>Jiao     (E0384412</a:t>
            </a:r>
            <a:r>
              <a:rPr lang="en-GB" sz="8000" dirty="0"/>
              <a:t>)</a:t>
            </a:r>
          </a:p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920" y="4426277"/>
            <a:ext cx="1441342" cy="573654"/>
          </a:xfrm>
        </p:spPr>
        <p:txBody>
          <a:bodyPr/>
          <a:lstStyle/>
          <a:p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540989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58319" y="278969"/>
            <a:ext cx="9846293" cy="1224367"/>
          </a:xfrm>
        </p:spPr>
        <p:txBody>
          <a:bodyPr/>
          <a:lstStyle/>
          <a:p>
            <a:r>
              <a:rPr lang="en-US" dirty="0"/>
              <a:t>Threat Modelling-1</a:t>
            </a:r>
            <a:br>
              <a:rPr lang="en-US" dirty="0"/>
            </a:br>
            <a:r>
              <a:rPr lang="en-US" dirty="0"/>
              <a:t>Decompose the Application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1892" y="1503337"/>
            <a:ext cx="10512720" cy="5129938"/>
          </a:xfrm>
        </p:spPr>
        <p:txBody>
          <a:bodyPr/>
          <a:lstStyle/>
          <a:p>
            <a:r>
              <a:rPr lang="en-US" dirty="0"/>
              <a:t>Use Case 1-Register/Reset Password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58F34-0A84-AC45-91B5-5351104930A6}" type="slidenum">
              <a:rPr lang="en-US" smtClean="0"/>
              <a:t>10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912" y="2169118"/>
            <a:ext cx="10299700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623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6112" y="231932"/>
            <a:ext cx="9939283" cy="1111700"/>
          </a:xfrm>
        </p:spPr>
        <p:txBody>
          <a:bodyPr>
            <a:normAutofit fontScale="90000"/>
          </a:bodyPr>
          <a:lstStyle/>
          <a:p>
            <a:r>
              <a:rPr lang="en-US" dirty="0"/>
              <a:t>Threat Modelling-1</a:t>
            </a:r>
            <a:br>
              <a:rPr lang="en-US" dirty="0"/>
            </a:br>
            <a:r>
              <a:rPr lang="en-US" dirty="0"/>
              <a:t>Decompose the Application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1812" y="1343632"/>
            <a:ext cx="10972800" cy="4567590"/>
          </a:xfrm>
        </p:spPr>
        <p:txBody>
          <a:bodyPr/>
          <a:lstStyle/>
          <a:p>
            <a:r>
              <a:rPr lang="en-US" dirty="0"/>
              <a:t>Use Case 2 - Login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58F34-0A84-AC45-91B5-5351104930A6}" type="slidenum">
              <a:rPr lang="en-US" smtClean="0"/>
              <a:t>11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362" y="1829420"/>
            <a:ext cx="10553700" cy="445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721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2339" y="0"/>
            <a:ext cx="10032273" cy="1086693"/>
          </a:xfrm>
        </p:spPr>
        <p:txBody>
          <a:bodyPr>
            <a:normAutofit fontScale="90000"/>
          </a:bodyPr>
          <a:lstStyle/>
          <a:p>
            <a:r>
              <a:rPr lang="en-US" dirty="0"/>
              <a:t>Threat Modelling-1</a:t>
            </a:r>
            <a:br>
              <a:rPr lang="en-US" dirty="0"/>
            </a:br>
            <a:r>
              <a:rPr lang="en-US" dirty="0"/>
              <a:t>Decompose the Application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98903" y="1286359"/>
            <a:ext cx="10605710" cy="4624863"/>
          </a:xfrm>
        </p:spPr>
        <p:txBody>
          <a:bodyPr/>
          <a:lstStyle/>
          <a:p>
            <a:r>
              <a:rPr lang="en-US" dirty="0"/>
              <a:t>Use Case 3- Top up E-Wallet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58F34-0A84-AC45-91B5-5351104930A6}" type="slidenum">
              <a:rPr lang="en-US" smtClean="0"/>
              <a:t>12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903" y="1780188"/>
            <a:ext cx="10426700" cy="433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7235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1464" y="-40463"/>
            <a:ext cx="10063271" cy="626872"/>
          </a:xfrm>
        </p:spPr>
        <p:txBody>
          <a:bodyPr>
            <a:normAutofit fontScale="90000"/>
          </a:bodyPr>
          <a:lstStyle/>
          <a:p>
            <a:r>
              <a:rPr lang="en-US" dirty="0"/>
              <a:t>Threat Modelling -2 Identity Threats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33901341"/>
              </p:ext>
            </p:extLst>
          </p:nvPr>
        </p:nvGraphicFramePr>
        <p:xfrm>
          <a:off x="1421464" y="527637"/>
          <a:ext cx="9750119" cy="619987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49690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4778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15546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3649976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97464">
                <a:tc>
                  <a:txBody>
                    <a:bodyPr/>
                    <a:lstStyle/>
                    <a:p>
                      <a:pPr algn="just">
                        <a:spcAft>
                          <a:spcPts val="600"/>
                        </a:spcAft>
                      </a:pPr>
                      <a:r>
                        <a:rPr lang="en-SG" dirty="0"/>
                        <a:t>Data Flow Element</a:t>
                      </a:r>
                      <a:endParaRPr lang="en-GB" dirty="0"/>
                    </a:p>
                  </a:txBody>
                  <a:tcPr marL="47446" marR="47446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600"/>
                        </a:spcAft>
                      </a:pPr>
                      <a:r>
                        <a:rPr lang="en-SG" dirty="0"/>
                        <a:t>Threat Category</a:t>
                      </a:r>
                      <a:endParaRPr lang="en-GB" dirty="0"/>
                    </a:p>
                  </a:txBody>
                  <a:tcPr marL="47446" marR="47446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600"/>
                        </a:spcAft>
                      </a:pPr>
                      <a:r>
                        <a:rPr lang="en-SG" dirty="0"/>
                        <a:t>Identified Threat</a:t>
                      </a:r>
                      <a:endParaRPr lang="en-GB" dirty="0"/>
                    </a:p>
                  </a:txBody>
                  <a:tcPr marL="47446" marR="47446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600"/>
                        </a:spcAft>
                      </a:pPr>
                      <a:r>
                        <a:rPr lang="en-SG" dirty="0"/>
                        <a:t>Threat</a:t>
                      </a:r>
                      <a:endParaRPr lang="en-GB" dirty="0"/>
                    </a:p>
                  </a:txBody>
                  <a:tcPr marL="47446" marR="47446" marT="0" marB="0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30597">
                <a:tc>
                  <a:txBody>
                    <a:bodyPr/>
                    <a:lstStyle/>
                    <a:p>
                      <a:pPr algn="just">
                        <a:spcAft>
                          <a:spcPts val="600"/>
                        </a:spcAft>
                      </a:pPr>
                      <a:r>
                        <a:rPr lang="en-SG" sz="1400" kern="1400" dirty="0">
                          <a:effectLst/>
                        </a:rPr>
                        <a:t>User</a:t>
                      </a:r>
                      <a:endParaRPr lang="en-GB" sz="1400" i="1" kern="1400" dirty="0">
                        <a:solidFill>
                          <a:srgbClr val="0070C0"/>
                        </a:solidFill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47446" marR="47446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600"/>
                        </a:spcAft>
                      </a:pPr>
                      <a:r>
                        <a:rPr lang="en-SG" sz="1400" b="1" kern="1400" dirty="0">
                          <a:effectLst/>
                        </a:rPr>
                        <a:t>Spoofing</a:t>
                      </a:r>
                      <a:endParaRPr lang="en-GB" sz="1400" b="1" i="1" kern="1400" dirty="0">
                        <a:solidFill>
                          <a:srgbClr val="0070C0"/>
                        </a:solidFill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47446" marR="47446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600"/>
                        </a:spcAft>
                      </a:pPr>
                      <a:r>
                        <a:rPr lang="en-SG" sz="1400" kern="1400" dirty="0">
                          <a:effectLst/>
                        </a:rPr>
                        <a:t>Broken Authentication</a:t>
                      </a:r>
                      <a:endParaRPr lang="en-GB" sz="1400" i="1" kern="1400" dirty="0">
                        <a:solidFill>
                          <a:srgbClr val="0070C0"/>
                        </a:solidFill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47446" marR="47446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400" kern="1400" dirty="0">
                          <a:effectLst/>
                        </a:rPr>
                        <a:t>Attacker impersonate other users to reset password/login. </a:t>
                      </a:r>
                      <a:endParaRPr lang="en-GB" sz="1400" dirty="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47446" marR="47446" marT="0" marB="0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57551">
                <a:tc>
                  <a:txBody>
                    <a:bodyPr/>
                    <a:lstStyle/>
                    <a:p>
                      <a:pPr algn="just">
                        <a:spcAft>
                          <a:spcPts val="600"/>
                        </a:spcAft>
                      </a:pPr>
                      <a:r>
                        <a:rPr lang="en-SG" sz="1400" kern="1400" dirty="0">
                          <a:effectLst/>
                        </a:rPr>
                        <a:t>Fomo payment </a:t>
                      </a:r>
                      <a:r>
                        <a:rPr lang="en-SG" sz="1400" kern="1400" dirty="0" smtClean="0">
                          <a:effectLst/>
                        </a:rPr>
                        <a:t>gateway/E-Wallet service</a:t>
                      </a:r>
                      <a:endParaRPr lang="en-GB" sz="1400" i="1" kern="1400" dirty="0">
                        <a:solidFill>
                          <a:srgbClr val="0070C0"/>
                        </a:solidFill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47446" marR="47446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600"/>
                        </a:spcAft>
                      </a:pPr>
                      <a:r>
                        <a:rPr lang="en-SG" sz="1400" b="1" kern="1400">
                          <a:effectLst/>
                        </a:rPr>
                        <a:t>Spoofing</a:t>
                      </a:r>
                      <a:endParaRPr lang="en-GB" sz="1400" b="1" i="1" kern="1400">
                        <a:solidFill>
                          <a:srgbClr val="0070C0"/>
                        </a:solidFill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47446" marR="47446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600"/>
                        </a:spcAft>
                      </a:pPr>
                      <a:r>
                        <a:rPr lang="en-SG" sz="1400" kern="1400" dirty="0">
                          <a:effectLst/>
                        </a:rPr>
                        <a:t>Broken Authentication</a:t>
                      </a:r>
                      <a:endParaRPr lang="en-GB" sz="1400" i="1" kern="1400" dirty="0">
                        <a:solidFill>
                          <a:srgbClr val="0070C0"/>
                        </a:solidFill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47446" marR="47446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400" kern="1400" dirty="0">
                          <a:effectLst/>
                        </a:rPr>
                        <a:t>Attacker impersonate other users to do </a:t>
                      </a:r>
                      <a:r>
                        <a:rPr lang="en-GB" sz="1400" kern="1400" dirty="0" smtClean="0">
                          <a:effectLst/>
                        </a:rPr>
                        <a:t>payment/Top up E-Wallet.</a:t>
                      </a:r>
                      <a:endParaRPr lang="en-GB" sz="1400" dirty="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endParaRPr lang="en-GB" sz="1400" dirty="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47446" marR="47446" marT="0" marB="0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23386">
                <a:tc>
                  <a:txBody>
                    <a:bodyPr/>
                    <a:lstStyle/>
                    <a:p>
                      <a:pPr algn="just">
                        <a:spcAft>
                          <a:spcPts val="600"/>
                        </a:spcAft>
                      </a:pPr>
                      <a:r>
                        <a:rPr lang="en-SG" sz="1400" kern="1400" dirty="0">
                          <a:effectLst/>
                        </a:rPr>
                        <a:t>All Use case data flow</a:t>
                      </a:r>
                      <a:endParaRPr lang="en-GB" sz="1400" i="1" kern="1400" dirty="0">
                        <a:solidFill>
                          <a:srgbClr val="0070C0"/>
                        </a:solidFill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47446" marR="47446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600"/>
                        </a:spcAft>
                      </a:pPr>
                      <a:r>
                        <a:rPr lang="en-SG" sz="1400" b="1" kern="1400" dirty="0">
                          <a:effectLst/>
                        </a:rPr>
                        <a:t>Spoofing</a:t>
                      </a:r>
                      <a:endParaRPr lang="en-GB" sz="1400" b="1" i="1" kern="1400" dirty="0">
                        <a:solidFill>
                          <a:srgbClr val="0070C0"/>
                        </a:solidFill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47446" marR="47446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400" kern="1400">
                          <a:effectLst/>
                        </a:rPr>
                        <a:t>Man-in-the-Middle</a:t>
                      </a:r>
                      <a:endParaRPr lang="en-GB" sz="1400">
                        <a:effectLst/>
                      </a:endParaRPr>
                    </a:p>
                    <a:p>
                      <a:pPr algn="just">
                        <a:spcAft>
                          <a:spcPts val="600"/>
                        </a:spcAft>
                      </a:pPr>
                      <a:r>
                        <a:rPr lang="en-SG" sz="1400" kern="1400">
                          <a:effectLst/>
                        </a:rPr>
                        <a:t> </a:t>
                      </a:r>
                      <a:endParaRPr lang="en-GB" sz="1400" i="1" kern="1400">
                        <a:solidFill>
                          <a:srgbClr val="0070C0"/>
                        </a:solidFill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47446" marR="47446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400" kern="1400" dirty="0">
                          <a:effectLst/>
                        </a:rPr>
                        <a:t>Attacker may alter the information to the server</a:t>
                      </a:r>
                      <a:endParaRPr lang="en-GB" sz="1400" dirty="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47446" marR="47446" marT="0" marB="0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86642">
                <a:tc>
                  <a:txBody>
                    <a:bodyPr/>
                    <a:lstStyle/>
                    <a:p>
                      <a:pPr algn="just">
                        <a:spcAft>
                          <a:spcPts val="600"/>
                        </a:spcAft>
                      </a:pPr>
                      <a:r>
                        <a:rPr lang="en-SG" sz="1400" kern="1400">
                          <a:effectLst/>
                        </a:rPr>
                        <a:t>All Service</a:t>
                      </a:r>
                      <a:endParaRPr lang="en-GB" sz="1400" i="1" kern="1400">
                        <a:solidFill>
                          <a:srgbClr val="0070C0"/>
                        </a:solidFill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47446" marR="47446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600"/>
                        </a:spcAft>
                      </a:pPr>
                      <a:r>
                        <a:rPr lang="en-SG" sz="1400" b="1" kern="1400">
                          <a:effectLst/>
                        </a:rPr>
                        <a:t>Tempering</a:t>
                      </a:r>
                      <a:endParaRPr lang="en-GB" sz="1400" b="1" i="1" kern="1400">
                        <a:solidFill>
                          <a:srgbClr val="0070C0"/>
                        </a:solidFill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47446" marR="47446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600"/>
                        </a:spcAft>
                      </a:pPr>
                      <a:r>
                        <a:rPr lang="en-SG" sz="1400" kern="1400" dirty="0">
                          <a:effectLst/>
                        </a:rPr>
                        <a:t>Cross Site Request forgery</a:t>
                      </a:r>
                      <a:endParaRPr lang="en-GB" sz="1400" i="1" kern="1400" dirty="0">
                        <a:solidFill>
                          <a:srgbClr val="0070C0"/>
                        </a:solidFill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47446" marR="47446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400" kern="1400" dirty="0">
                          <a:effectLst/>
                        </a:rPr>
                        <a:t>Attacker may change the user information. </a:t>
                      </a:r>
                      <a:endParaRPr lang="en-GB" sz="1400" dirty="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47446" marR="47446" marT="0" marB="0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72167">
                <a:tc>
                  <a:txBody>
                    <a:bodyPr/>
                    <a:lstStyle/>
                    <a:p>
                      <a:pPr algn="just">
                        <a:spcAft>
                          <a:spcPts val="600"/>
                        </a:spcAft>
                      </a:pPr>
                      <a:r>
                        <a:rPr lang="en-SG" sz="1400" kern="1400">
                          <a:effectLst/>
                        </a:rPr>
                        <a:t>All Service</a:t>
                      </a:r>
                      <a:endParaRPr lang="en-GB" sz="1400" i="1" kern="1400">
                        <a:solidFill>
                          <a:srgbClr val="0070C0"/>
                        </a:solidFill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47446" marR="47446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600"/>
                        </a:spcAft>
                      </a:pPr>
                      <a:r>
                        <a:rPr lang="en-SG" sz="1400" b="1" kern="1400">
                          <a:effectLst/>
                        </a:rPr>
                        <a:t>Elevation of privilege </a:t>
                      </a:r>
                      <a:endParaRPr lang="en-GB" sz="1400" b="1" i="1" kern="1400">
                        <a:solidFill>
                          <a:srgbClr val="0070C0"/>
                        </a:solidFill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47446" marR="47446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400" kern="1400" dirty="0">
                          <a:effectLst/>
                        </a:rPr>
                        <a:t>Logic Flaw</a:t>
                      </a:r>
                      <a:endParaRPr lang="en-GB" sz="1400" dirty="0">
                        <a:effectLst/>
                      </a:endParaRPr>
                    </a:p>
                    <a:p>
                      <a:pPr algn="just">
                        <a:spcAft>
                          <a:spcPts val="600"/>
                        </a:spcAft>
                      </a:pPr>
                      <a:r>
                        <a:rPr lang="en-SG" sz="1400" kern="1400" dirty="0">
                          <a:effectLst/>
                        </a:rPr>
                        <a:t> </a:t>
                      </a:r>
                      <a:endParaRPr lang="en-GB" sz="1400" i="1" kern="1400" dirty="0">
                        <a:solidFill>
                          <a:srgbClr val="0070C0"/>
                        </a:solidFill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47446" marR="47446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600"/>
                        </a:spcAft>
                      </a:pPr>
                      <a:r>
                        <a:rPr lang="en-SG" sz="1400" kern="1400" dirty="0">
                          <a:effectLst/>
                        </a:rPr>
                        <a:t>Developer may use hardcode the program for testing which results in user making unauthorised request.</a:t>
                      </a:r>
                      <a:endParaRPr lang="en-GB" sz="1400" i="1" kern="1400" dirty="0">
                        <a:solidFill>
                          <a:srgbClr val="0070C0"/>
                        </a:solidFill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47446" marR="47446" marT="0" marB="0"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70732">
                <a:tc>
                  <a:txBody>
                    <a:bodyPr/>
                    <a:lstStyle/>
                    <a:p>
                      <a:pPr algn="just">
                        <a:spcAft>
                          <a:spcPts val="600"/>
                        </a:spcAft>
                      </a:pPr>
                      <a:r>
                        <a:rPr lang="en-SG" sz="1400" kern="1400" dirty="0">
                          <a:effectLst/>
                        </a:rPr>
                        <a:t>All Services</a:t>
                      </a:r>
                      <a:endParaRPr lang="en-GB" sz="1400" i="1" kern="1400" dirty="0">
                        <a:solidFill>
                          <a:srgbClr val="0070C0"/>
                        </a:solidFill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47446" marR="47446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400" b="1" kern="1400">
                          <a:effectLst/>
                        </a:rPr>
                        <a:t>Denial of services</a:t>
                      </a:r>
                      <a:endParaRPr lang="en-GB" sz="1400" b="1">
                        <a:effectLst/>
                      </a:endParaRPr>
                    </a:p>
                    <a:p>
                      <a:pPr algn="just">
                        <a:spcAft>
                          <a:spcPts val="600"/>
                        </a:spcAft>
                      </a:pPr>
                      <a:r>
                        <a:rPr lang="en-SG" sz="1400" b="1" kern="1400">
                          <a:effectLst/>
                        </a:rPr>
                        <a:t> </a:t>
                      </a:r>
                      <a:endParaRPr lang="en-GB" sz="1400" b="1" i="1" kern="1400">
                        <a:solidFill>
                          <a:srgbClr val="0070C0"/>
                        </a:solidFill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47446" marR="47446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400" kern="1400" dirty="0">
                          <a:effectLst/>
                        </a:rPr>
                        <a:t>Accepting Large Volume</a:t>
                      </a:r>
                      <a:endParaRPr lang="en-GB" sz="1400" dirty="0">
                        <a:effectLst/>
                      </a:endParaRPr>
                    </a:p>
                    <a:p>
                      <a:pPr algn="just">
                        <a:spcAft>
                          <a:spcPts val="600"/>
                        </a:spcAft>
                      </a:pPr>
                      <a:r>
                        <a:rPr lang="en-SG" sz="1400" kern="1400" dirty="0">
                          <a:effectLst/>
                        </a:rPr>
                        <a:t> </a:t>
                      </a:r>
                      <a:endParaRPr lang="en-GB" sz="1400" i="1" kern="1400" dirty="0">
                        <a:solidFill>
                          <a:srgbClr val="0070C0"/>
                        </a:solidFill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47446" marR="47446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400" kern="1400" dirty="0">
                          <a:effectLst/>
                        </a:rPr>
                        <a:t>Attacker supply high volume of data which server can’t handle the load. </a:t>
                      </a:r>
                      <a:endParaRPr lang="en-GB" sz="1400" dirty="0">
                        <a:effectLst/>
                      </a:endParaRPr>
                    </a:p>
                    <a:p>
                      <a:pPr algn="just">
                        <a:spcAft>
                          <a:spcPts val="600"/>
                        </a:spcAft>
                      </a:pPr>
                      <a:r>
                        <a:rPr lang="en-SG" sz="1400" kern="1400" dirty="0">
                          <a:effectLst/>
                        </a:rPr>
                        <a:t> </a:t>
                      </a:r>
                      <a:endParaRPr lang="en-GB" sz="1400" i="1" kern="1400" dirty="0">
                        <a:solidFill>
                          <a:srgbClr val="0070C0"/>
                        </a:solidFill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47446" marR="47446" marT="0" marB="0"/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821571">
                <a:tc>
                  <a:txBody>
                    <a:bodyPr/>
                    <a:lstStyle/>
                    <a:p>
                      <a:pPr algn="just">
                        <a:spcAft>
                          <a:spcPts val="600"/>
                        </a:spcAft>
                      </a:pPr>
                      <a:r>
                        <a:rPr lang="en-SG" sz="1400" kern="1400">
                          <a:effectLst/>
                        </a:rPr>
                        <a:t>All Services</a:t>
                      </a:r>
                      <a:endParaRPr lang="en-GB" sz="1400" i="1" kern="1400">
                        <a:solidFill>
                          <a:srgbClr val="0070C0"/>
                        </a:solidFill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47446" marR="47446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400" b="1">
                          <a:effectLst/>
                        </a:rPr>
                        <a:t>Information Disclosure 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400" b="1" kern="1400">
                          <a:effectLst/>
                        </a:rPr>
                        <a:t> </a:t>
                      </a:r>
                      <a:endParaRPr lang="en-GB" sz="1400" b="1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47446" marR="47446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Verbose Exception</a:t>
                      </a:r>
                      <a:endParaRPr lang="en-GB" sz="1400" dirty="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47446" marR="47446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Server response includes error information to user which reflects internal file structure or stack trace information.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400" kern="1400" dirty="0">
                          <a:effectLst/>
                        </a:rPr>
                        <a:t> </a:t>
                      </a:r>
                      <a:endParaRPr lang="en-GB" sz="1400" dirty="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47446" marR="47446" marT="0" marB="0"/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390129">
                <a:tc>
                  <a:txBody>
                    <a:bodyPr/>
                    <a:lstStyle/>
                    <a:p>
                      <a:pPr algn="just">
                        <a:spcAft>
                          <a:spcPts val="600"/>
                        </a:spcAft>
                      </a:pPr>
                      <a:r>
                        <a:rPr lang="en-SG" sz="1400" kern="1400">
                          <a:effectLst/>
                        </a:rPr>
                        <a:t>All Services</a:t>
                      </a:r>
                      <a:endParaRPr lang="en-GB" sz="1400" i="1" kern="1400">
                        <a:solidFill>
                          <a:srgbClr val="0070C0"/>
                        </a:solidFill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47446" marR="47446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400" b="1" kern="1400">
                          <a:effectLst/>
                        </a:rPr>
                        <a:t>Repudiation</a:t>
                      </a:r>
                      <a:endParaRPr lang="en-GB" sz="1400" b="1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47446" marR="47446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Audit Log lacking</a:t>
                      </a:r>
                      <a:endParaRPr lang="en-GB" sz="1400" dirty="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47446" marR="47446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Attacker may modify user data without tracking</a:t>
                      </a:r>
                      <a:endParaRPr lang="en-GB" sz="1400" dirty="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47446" marR="47446" marT="0" marB="0"/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  <a:tr h="286642">
                <a:tc>
                  <a:txBody>
                    <a:bodyPr/>
                    <a:lstStyle/>
                    <a:p>
                      <a:pPr algn="just">
                        <a:spcAft>
                          <a:spcPts val="600"/>
                        </a:spcAft>
                      </a:pPr>
                      <a:r>
                        <a:rPr lang="en-SG" sz="1400" kern="1400">
                          <a:effectLst/>
                        </a:rPr>
                        <a:t>All Data Store</a:t>
                      </a:r>
                      <a:endParaRPr lang="en-GB" sz="1400" i="1" kern="1400">
                        <a:solidFill>
                          <a:srgbClr val="0070C0"/>
                        </a:solidFill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47446" marR="47446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400" b="1" kern="1400">
                          <a:effectLst/>
                        </a:rPr>
                        <a:t>Repudiation</a:t>
                      </a:r>
                      <a:endParaRPr lang="en-GB" sz="1400" b="1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400" b="1" kern="1400">
                          <a:effectLst/>
                        </a:rPr>
                        <a:t> </a:t>
                      </a:r>
                      <a:endParaRPr lang="en-GB" sz="1400" b="1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47446" marR="47446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400" kern="1400" dirty="0">
                          <a:effectLst/>
                        </a:rPr>
                        <a:t>Audit Log Deletion</a:t>
                      </a:r>
                      <a:endParaRPr lang="en-GB" sz="1400" dirty="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47446" marR="47446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400" kern="1400" dirty="0">
                          <a:effectLst/>
                        </a:rPr>
                        <a:t>Attacker may use SQL statement to delete the log data store. </a:t>
                      </a:r>
                      <a:endParaRPr lang="en-GB" sz="1400" dirty="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47446" marR="47446" marT="0" marB="0"/>
                </a:tc>
                <a:extLst>
                  <a:ext uri="{0D108BD9-81ED-4DB2-BD59-A6C34878D82A}">
                    <a16:rowId xmlns="" xmlns:a16="http://schemas.microsoft.com/office/drawing/2014/main" val="10011"/>
                  </a:ext>
                </a:extLst>
              </a:tr>
              <a:tr h="429963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400" kern="1400">
                          <a:effectLst/>
                        </a:rPr>
                        <a:t>All Data Store</a:t>
                      </a:r>
                      <a:endParaRPr lang="en-GB" sz="1400">
                        <a:effectLst/>
                      </a:endParaRPr>
                    </a:p>
                    <a:p>
                      <a:pPr algn="just">
                        <a:spcAft>
                          <a:spcPts val="600"/>
                        </a:spcAft>
                      </a:pPr>
                      <a:r>
                        <a:rPr lang="en-SG" sz="1400" kern="1400">
                          <a:effectLst/>
                        </a:rPr>
                        <a:t> </a:t>
                      </a:r>
                      <a:endParaRPr lang="en-GB" sz="1400" i="1" kern="1400">
                        <a:solidFill>
                          <a:srgbClr val="0070C0"/>
                        </a:solidFill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47446" marR="47446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400" b="1" kern="1400" dirty="0">
                          <a:effectLst/>
                        </a:rPr>
                        <a:t>Tampering</a:t>
                      </a:r>
                      <a:endParaRPr lang="en-GB" sz="1400" b="1" dirty="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400" b="1" kern="1400" dirty="0">
                          <a:effectLst/>
                        </a:rPr>
                        <a:t> </a:t>
                      </a:r>
                      <a:endParaRPr lang="en-GB" sz="1400" b="1" dirty="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47446" marR="47446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400" kern="1400" dirty="0">
                          <a:effectLst/>
                        </a:rPr>
                        <a:t>SQL Injection</a:t>
                      </a:r>
                      <a:endParaRPr lang="en-GB" sz="1400" dirty="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400" kern="1400" dirty="0">
                          <a:effectLst/>
                        </a:rPr>
                        <a:t> </a:t>
                      </a:r>
                      <a:endParaRPr lang="en-GB" sz="1400" dirty="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47446" marR="47446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400" kern="1400" dirty="0">
                          <a:effectLst/>
                        </a:rPr>
                        <a:t>Attacker may use SQL statement in the input fields in order to do the damages on the database. </a:t>
                      </a:r>
                      <a:endParaRPr lang="en-GB" sz="1400" dirty="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47446" marR="47446" marT="0" marB="0"/>
                </a:tc>
                <a:extLst>
                  <a:ext uri="{0D108BD9-81ED-4DB2-BD59-A6C34878D82A}">
                    <a16:rowId xmlns=""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58F34-0A84-AC45-91B5-5351104930A6}" type="slidenum">
              <a:rPr lang="en-US" smtClean="0"/>
              <a:t>13</a:t>
            </a:fld>
            <a:endParaRPr lang="en-US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-4890685" y="-131590"/>
            <a:ext cx="25797938" cy="5128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3493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9831" y="147337"/>
            <a:ext cx="9954781" cy="875551"/>
          </a:xfrm>
        </p:spPr>
        <p:txBody>
          <a:bodyPr/>
          <a:lstStyle/>
          <a:p>
            <a:r>
              <a:rPr lang="en-US" dirty="0"/>
              <a:t>Threat Modelling </a:t>
            </a:r>
            <a:r>
              <a:rPr lang="en-US"/>
              <a:t>-3</a:t>
            </a:r>
            <a:r>
              <a:rPr lang="en-US" dirty="0"/>
              <a:t> </a:t>
            </a:r>
            <a:r>
              <a:rPr lang="en-US"/>
              <a:t>Prioritize </a:t>
            </a:r>
            <a:r>
              <a:rPr lang="en-US" dirty="0"/>
              <a:t>Threats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36202438"/>
              </p:ext>
            </p:extLst>
          </p:nvPr>
        </p:nvGraphicFramePr>
        <p:xfrm>
          <a:off x="1773333" y="787782"/>
          <a:ext cx="9292456" cy="516978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6863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32337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725316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68951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69362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698758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701841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701841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  <a:gridCol w="989565">
                  <a:extLst>
                    <a:ext uri="{9D8B030D-6E8A-4147-A177-3AD203B41FA5}">
                      <a16:colId xmlns="" xmlns:a16="http://schemas.microsoft.com/office/drawing/2014/main" val="20008"/>
                    </a:ext>
                  </a:extLst>
                </a:gridCol>
              </a:tblGrid>
              <a:tr h="337503"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S/N</a:t>
                      </a:r>
                      <a:endParaRPr lang="en-GB" sz="1400" dirty="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68580" marR="68580" marT="0" marB="0"/>
                </a:tc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Identified Threat</a:t>
                      </a:r>
                      <a:endParaRPr lang="en-GB" sz="1400" dirty="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68580" marR="68580" marT="0" marB="0"/>
                </a:tc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Asset</a:t>
                      </a:r>
                      <a:endParaRPr lang="en-GB" sz="1400" dirty="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68580" marR="68580" marT="0" marB="0"/>
                </a:tc>
                <a:tc grid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Probability</a:t>
                      </a:r>
                      <a:endParaRPr lang="en-GB" sz="1400" dirty="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Impact</a:t>
                      </a:r>
                      <a:endParaRPr lang="en-GB" sz="1400" dirty="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Risk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Level (P*I)</a:t>
                      </a:r>
                      <a:endParaRPr lang="en-GB" sz="14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67500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spcAft>
                          <a:spcPts val="0"/>
                        </a:spcAft>
                      </a:pPr>
                      <a:r>
                        <a:rPr lang="en-GB" sz="14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</a:t>
                      </a:r>
                    </a:p>
                  </a:txBody>
                  <a:tcPr marL="68580" marR="68580" marT="0" marB="0">
                    <a:solidFill>
                      <a:srgbClr val="A62F0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spcAft>
                          <a:spcPts val="0"/>
                        </a:spcAft>
                      </a:pPr>
                      <a:r>
                        <a:rPr lang="en-GB" sz="14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</a:t>
                      </a:r>
                    </a:p>
                  </a:txBody>
                  <a:tcPr marL="68580" marR="68580" marT="0" marB="0">
                    <a:solidFill>
                      <a:srgbClr val="A62F0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spcAft>
                          <a:spcPts val="0"/>
                        </a:spcAft>
                      </a:pPr>
                      <a:r>
                        <a:rPr lang="en-GB" sz="14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</a:t>
                      </a:r>
                    </a:p>
                  </a:txBody>
                  <a:tcPr marL="68580" marR="68580" marT="0" marB="0">
                    <a:solidFill>
                      <a:srgbClr val="A62F0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spcAft>
                          <a:spcPts val="0"/>
                        </a:spcAft>
                      </a:pPr>
                      <a:r>
                        <a:rPr lang="en-GB" sz="14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</a:t>
                      </a:r>
                    </a:p>
                  </a:txBody>
                  <a:tcPr marL="68580" marR="68580" marT="0" marB="0">
                    <a:solidFill>
                      <a:srgbClr val="A62F0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spcAft>
                          <a:spcPts val="0"/>
                        </a:spcAft>
                      </a:pPr>
                      <a:r>
                        <a:rPr lang="en-GB" sz="14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</a:t>
                      </a:r>
                    </a:p>
                  </a:txBody>
                  <a:tcPr marL="68580" marR="68580" marT="0" marB="0">
                    <a:solidFill>
                      <a:srgbClr val="A62F0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759382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1</a:t>
                      </a:r>
                      <a:endParaRPr lang="en-GB" sz="14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Man-in-the-Middle</a:t>
                      </a:r>
                      <a:endParaRPr lang="en-GB" sz="14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User Info,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E-Wallet Info,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QR Info</a:t>
                      </a:r>
                      <a:endParaRPr lang="en-GB" sz="1400" dirty="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2</a:t>
                      </a:r>
                      <a:endParaRPr lang="en-GB" sz="1400" dirty="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3</a:t>
                      </a:r>
                      <a:endParaRPr lang="en-GB" sz="1400" dirty="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1</a:t>
                      </a:r>
                      <a:endParaRPr lang="en-GB" sz="14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3</a:t>
                      </a:r>
                      <a:endParaRPr lang="en-GB" sz="14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2</a:t>
                      </a:r>
                      <a:endParaRPr lang="en-GB" sz="14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400" dirty="0">
                          <a:solidFill>
                            <a:srgbClr val="FF0000"/>
                          </a:solidFill>
                          <a:effectLst/>
                        </a:rPr>
                        <a:t>30</a:t>
                      </a:r>
                      <a:endParaRPr lang="en-GB" sz="1400" dirty="0">
                        <a:solidFill>
                          <a:srgbClr val="FF0000"/>
                        </a:solidFill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06255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2</a:t>
                      </a:r>
                      <a:endParaRPr lang="en-GB" sz="14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Verbose Exception</a:t>
                      </a:r>
                      <a:endParaRPr lang="en-GB" sz="14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System Info, Database Info</a:t>
                      </a:r>
                      <a:endParaRPr lang="en-GB" sz="1400" dirty="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1</a:t>
                      </a:r>
                      <a:endParaRPr lang="en-GB" sz="14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1</a:t>
                      </a:r>
                      <a:endParaRPr lang="en-GB" sz="1400" dirty="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2</a:t>
                      </a:r>
                      <a:endParaRPr lang="en-GB" sz="14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3</a:t>
                      </a:r>
                      <a:endParaRPr lang="en-GB" sz="14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2</a:t>
                      </a:r>
                      <a:endParaRPr lang="en-GB" sz="14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20</a:t>
                      </a:r>
                      <a:endParaRPr lang="en-GB" sz="14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53127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3</a:t>
                      </a:r>
                      <a:endParaRPr lang="en-GB" sz="14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SQL Injection</a:t>
                      </a:r>
                      <a:endParaRPr lang="en-GB" sz="1400" dirty="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All Database Tables</a:t>
                      </a:r>
                      <a:endParaRPr lang="en-GB" sz="1400" dirty="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3</a:t>
                      </a:r>
                      <a:endParaRPr lang="en-GB" sz="14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3</a:t>
                      </a:r>
                      <a:endParaRPr lang="en-GB" sz="14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3</a:t>
                      </a:r>
                      <a:endParaRPr lang="en-GB" sz="14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2</a:t>
                      </a:r>
                      <a:endParaRPr lang="en-GB" sz="14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2</a:t>
                      </a:r>
                      <a:endParaRPr lang="en-GB" sz="14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400" dirty="0">
                          <a:solidFill>
                            <a:srgbClr val="FF0000"/>
                          </a:solidFill>
                          <a:effectLst/>
                        </a:rPr>
                        <a:t>36</a:t>
                      </a:r>
                      <a:endParaRPr lang="en-GB" sz="1400" dirty="0">
                        <a:solidFill>
                          <a:srgbClr val="FF0000"/>
                        </a:solidFill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506255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4</a:t>
                      </a:r>
                      <a:endParaRPr lang="en-GB" sz="14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Cross Site Request Forgery</a:t>
                      </a:r>
                      <a:endParaRPr lang="en-GB" sz="14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User Credential,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E-Wallet balance</a:t>
                      </a:r>
                      <a:endParaRPr lang="en-GB" sz="1400" dirty="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2</a:t>
                      </a:r>
                      <a:endParaRPr lang="en-GB" sz="14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2</a:t>
                      </a:r>
                      <a:endParaRPr lang="en-GB" sz="14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3</a:t>
                      </a:r>
                      <a:endParaRPr lang="en-GB" sz="14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2</a:t>
                      </a:r>
                      <a:endParaRPr lang="en-GB" sz="14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2</a:t>
                      </a:r>
                      <a:endParaRPr lang="en-GB" sz="14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28</a:t>
                      </a:r>
                      <a:endParaRPr lang="en-GB" sz="14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53127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5</a:t>
                      </a:r>
                      <a:endParaRPr lang="en-GB" sz="14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Audit Log Lacking</a:t>
                      </a:r>
                      <a:endParaRPr lang="en-GB" sz="14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Traceability</a:t>
                      </a:r>
                      <a:endParaRPr lang="en-GB" sz="14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1</a:t>
                      </a:r>
                      <a:endParaRPr lang="en-GB" sz="14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1</a:t>
                      </a:r>
                      <a:endParaRPr lang="en-GB" sz="14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1</a:t>
                      </a:r>
                      <a:endParaRPr lang="en-GB" sz="14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3</a:t>
                      </a:r>
                      <a:endParaRPr lang="en-GB" sz="14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1</a:t>
                      </a:r>
                      <a:endParaRPr lang="en-GB" sz="14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12</a:t>
                      </a:r>
                      <a:endParaRPr lang="en-GB" sz="14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61038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6</a:t>
                      </a:r>
                      <a:endParaRPr lang="en-GB" sz="14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Logic Flaw</a:t>
                      </a:r>
                      <a:endParaRPr lang="en-GB" sz="14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System</a:t>
                      </a:r>
                      <a:endParaRPr lang="en-GB" sz="14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1</a:t>
                      </a:r>
                      <a:endParaRPr lang="en-GB" sz="14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1</a:t>
                      </a:r>
                      <a:endParaRPr lang="en-GB" sz="14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1</a:t>
                      </a:r>
                      <a:endParaRPr lang="en-GB" sz="14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2</a:t>
                      </a:r>
                      <a:endParaRPr lang="en-GB" sz="14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1</a:t>
                      </a:r>
                      <a:endParaRPr lang="en-GB" sz="14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9</a:t>
                      </a:r>
                      <a:endParaRPr lang="en-GB" sz="14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253127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7</a:t>
                      </a:r>
                      <a:endParaRPr lang="en-GB" sz="14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Audit Log Deletion</a:t>
                      </a:r>
                      <a:endParaRPr lang="en-GB" sz="14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Traceability</a:t>
                      </a:r>
                      <a:endParaRPr lang="en-GB" sz="1400" dirty="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3</a:t>
                      </a:r>
                      <a:endParaRPr lang="en-GB" sz="14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0</a:t>
                      </a:r>
                      <a:endParaRPr lang="en-GB" sz="14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0</a:t>
                      </a:r>
                      <a:endParaRPr lang="en-GB" sz="14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1</a:t>
                      </a:r>
                      <a:endParaRPr lang="en-GB" sz="14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1</a:t>
                      </a:r>
                      <a:endParaRPr lang="en-GB" sz="14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6</a:t>
                      </a:r>
                      <a:endParaRPr lang="en-GB" sz="14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764656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8</a:t>
                      </a:r>
                      <a:endParaRPr lang="en-GB" sz="14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Broken Authentication</a:t>
                      </a:r>
                      <a:endParaRPr lang="en-GB" sz="1400" dirty="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User Info,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E-Wallet Info,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QR Info</a:t>
                      </a:r>
                      <a:endParaRPr lang="en-GB" sz="1400" dirty="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2</a:t>
                      </a:r>
                      <a:endParaRPr lang="en-GB" sz="14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3</a:t>
                      </a:r>
                      <a:endParaRPr lang="en-GB" sz="14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3</a:t>
                      </a:r>
                      <a:endParaRPr lang="en-GB" sz="14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2</a:t>
                      </a:r>
                      <a:endParaRPr lang="en-GB" sz="14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2</a:t>
                      </a:r>
                      <a:endParaRPr lang="en-GB" sz="14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400" dirty="0">
                          <a:solidFill>
                            <a:srgbClr val="FF0000"/>
                          </a:solidFill>
                          <a:effectLst/>
                        </a:rPr>
                        <a:t>32</a:t>
                      </a:r>
                      <a:endParaRPr lang="en-GB" sz="1400" dirty="0">
                        <a:solidFill>
                          <a:srgbClr val="FF0000"/>
                        </a:solidFill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253127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9</a:t>
                      </a:r>
                      <a:endParaRPr lang="en-GB" sz="14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Accepting Large Volume</a:t>
                      </a:r>
                      <a:endParaRPr lang="en-GB" sz="14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System Functionality</a:t>
                      </a:r>
                      <a:endParaRPr lang="en-GB" sz="14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3</a:t>
                      </a:r>
                      <a:endParaRPr lang="en-GB" sz="14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2</a:t>
                      </a:r>
                      <a:endParaRPr lang="en-GB" sz="14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2</a:t>
                      </a:r>
                      <a:endParaRPr lang="en-GB" sz="14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3</a:t>
                      </a:r>
                      <a:endParaRPr lang="en-GB" sz="14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1</a:t>
                      </a:r>
                      <a:endParaRPr lang="en-GB" sz="14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28</a:t>
                      </a:r>
                      <a:endParaRPr lang="en-GB" sz="1400" dirty="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58F34-0A84-AC45-91B5-5351104930A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8067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3029" y="0"/>
            <a:ext cx="9951583" cy="787782"/>
          </a:xfrm>
        </p:spPr>
        <p:txBody>
          <a:bodyPr/>
          <a:lstStyle/>
          <a:p>
            <a:r>
              <a:rPr lang="en-US" dirty="0"/>
              <a:t>Threat Modelling </a:t>
            </a:r>
            <a:r>
              <a:rPr lang="en-US"/>
              <a:t>-4</a:t>
            </a:r>
            <a:r>
              <a:rPr lang="en-US" dirty="0"/>
              <a:t> </a:t>
            </a:r>
            <a:r>
              <a:rPr lang="en-US"/>
              <a:t>Identity </a:t>
            </a:r>
            <a:r>
              <a:rPr lang="en-US" dirty="0"/>
              <a:t>Controls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10660139"/>
              </p:ext>
            </p:extLst>
          </p:nvPr>
        </p:nvGraphicFramePr>
        <p:xfrm>
          <a:off x="1553027" y="787782"/>
          <a:ext cx="10174516" cy="529410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0035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86272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202183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951177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3012063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2346017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868513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SG" sz="1400">
                          <a:effectLst/>
                        </a:rPr>
                        <a:t>S/N</a:t>
                      </a:r>
                      <a:endParaRPr lang="en-GB" sz="14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4494" marR="54494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SG" sz="1400">
                          <a:effectLst/>
                        </a:rPr>
                        <a:t>Identified Threat</a:t>
                      </a:r>
                      <a:endParaRPr lang="en-GB" sz="14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4494" marR="54494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SG" sz="1400">
                          <a:effectLst/>
                        </a:rPr>
                        <a:t>Risk Level</a:t>
                      </a:r>
                      <a:endParaRPr lang="en-GB" sz="14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4494" marR="54494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SG" sz="1400">
                          <a:effectLst/>
                        </a:rPr>
                        <a:t>Risk Ranking</a:t>
                      </a:r>
                      <a:endParaRPr lang="en-GB" sz="14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4494" marR="54494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SG" sz="1400" dirty="0">
                          <a:effectLst/>
                        </a:rPr>
                        <a:t>Mitigation Control</a:t>
                      </a:r>
                      <a:endParaRPr lang="en-GB" sz="1400" dirty="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4494" marR="54494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SG" sz="1400" dirty="0">
                          <a:effectLst/>
                        </a:rPr>
                        <a:t>System Traceability 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SG" sz="1400" dirty="0">
                          <a:effectLst/>
                        </a:rPr>
                        <a:t>(Use Case)</a:t>
                      </a:r>
                      <a:endParaRPr lang="en-GB" sz="1400" dirty="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4494" marR="54494" marT="0" marB="0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34044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SG" sz="1400">
                          <a:effectLst/>
                        </a:rPr>
                        <a:t>3</a:t>
                      </a:r>
                      <a:endParaRPr lang="en-GB" sz="14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4494" marR="54494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SG" sz="1400">
                          <a:effectLst/>
                        </a:rPr>
                        <a:t>SQL Injection</a:t>
                      </a:r>
                      <a:endParaRPr lang="en-GB" sz="14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4494" marR="54494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SG" sz="1400" dirty="0">
                          <a:effectLst/>
                        </a:rPr>
                        <a:t>36</a:t>
                      </a:r>
                      <a:endParaRPr lang="en-GB" sz="1400" dirty="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4494" marR="54494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SG" sz="1400">
                          <a:effectLst/>
                        </a:rPr>
                        <a:t>1</a:t>
                      </a:r>
                      <a:endParaRPr lang="en-GB" sz="14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4494" marR="54494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SG" sz="1400" dirty="0">
                          <a:effectLst/>
                        </a:rPr>
                        <a:t>Use ORM to access database</a:t>
                      </a:r>
                      <a:endParaRPr lang="en-GB" sz="1400" dirty="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4494" marR="54494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SG" sz="1400">
                          <a:effectLst/>
                        </a:rPr>
                        <a:t>All</a:t>
                      </a:r>
                      <a:endParaRPr lang="en-GB" sz="14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4494" marR="54494" marT="0" marB="0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35109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SG" sz="1400">
                          <a:effectLst/>
                        </a:rPr>
                        <a:t>8</a:t>
                      </a:r>
                      <a:endParaRPr lang="en-GB" sz="14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4494" marR="54494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SG" sz="1400">
                          <a:effectLst/>
                        </a:rPr>
                        <a:t>Broken Authentication</a:t>
                      </a:r>
                      <a:endParaRPr lang="en-GB" sz="14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4494" marR="54494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SG" sz="1400">
                          <a:effectLst/>
                        </a:rPr>
                        <a:t>32</a:t>
                      </a:r>
                      <a:endParaRPr lang="en-GB" sz="14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4494" marR="54494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SG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en-GB" sz="140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494" marR="54494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SG" sz="14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Verify </a:t>
                      </a:r>
                      <a:r>
                        <a:rPr lang="en-SG" sz="14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jwt</a:t>
                      </a:r>
                      <a:r>
                        <a:rPr lang="en-SG" sz="14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token</a:t>
                      </a:r>
                      <a:r>
                        <a:rPr lang="en-SG" sz="140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signature/scope/expiry before returning server data.</a:t>
                      </a:r>
                      <a:endParaRPr lang="en-SG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494" marR="54494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SG" sz="1400" dirty="0" smtClean="0">
                          <a:effectLst/>
                        </a:rPr>
                        <a:t>Login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SG" sz="1400" dirty="0" smtClean="0">
                          <a:effectLst/>
                        </a:rPr>
                        <a:t>Top </a:t>
                      </a:r>
                      <a:r>
                        <a:rPr lang="en-SG" sz="1400" dirty="0">
                          <a:effectLst/>
                        </a:rPr>
                        <a:t>up </a:t>
                      </a:r>
                      <a:r>
                        <a:rPr lang="en-SG" sz="1400" dirty="0" smtClean="0">
                          <a:effectLst/>
                        </a:rPr>
                        <a:t>E-wallet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SG" sz="1400" dirty="0" smtClean="0">
                          <a:effectLst/>
                        </a:rPr>
                        <a:t>Buy </a:t>
                      </a:r>
                      <a:r>
                        <a:rPr lang="en-SG" sz="1400" dirty="0">
                          <a:effectLst/>
                        </a:rPr>
                        <a:t>QR code.</a:t>
                      </a:r>
                      <a:endParaRPr lang="en-GB" sz="1400" dirty="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4494" marR="54494" marT="0" marB="0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01066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SG" sz="1400">
                          <a:effectLst/>
                        </a:rPr>
                        <a:t>1</a:t>
                      </a:r>
                      <a:endParaRPr lang="en-GB" sz="14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4494" marR="54494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SG" sz="1400">
                          <a:effectLst/>
                        </a:rPr>
                        <a:t>Man-in-the-Middle</a:t>
                      </a:r>
                      <a:endParaRPr lang="en-GB" sz="14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4494" marR="54494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SG" sz="1400">
                          <a:effectLst/>
                        </a:rPr>
                        <a:t>30</a:t>
                      </a:r>
                      <a:endParaRPr lang="en-GB" sz="14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4494" marR="54494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SG" sz="1400">
                          <a:effectLst/>
                        </a:rPr>
                        <a:t>3</a:t>
                      </a:r>
                      <a:endParaRPr lang="en-GB" sz="14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4494" marR="54494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SG" sz="1400" dirty="0">
                          <a:effectLst/>
                        </a:rPr>
                        <a:t>Use HTTPS connection with TLS 1.2</a:t>
                      </a:r>
                      <a:endParaRPr lang="en-GB" sz="1400" dirty="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4494" marR="54494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SG" sz="1400">
                          <a:effectLst/>
                        </a:rPr>
                        <a:t>All</a:t>
                      </a:r>
                      <a:endParaRPr lang="en-GB" sz="14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4494" marR="54494" marT="0" marB="0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899798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SG" sz="1400">
                          <a:effectLst/>
                        </a:rPr>
                        <a:t>9</a:t>
                      </a:r>
                      <a:endParaRPr lang="en-GB" sz="14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4494" marR="54494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SG" sz="1400">
                          <a:effectLst/>
                        </a:rPr>
                        <a:t>Accept-Large-Volume</a:t>
                      </a:r>
                      <a:endParaRPr lang="en-GB" sz="14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4494" marR="54494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SG" sz="1400">
                          <a:effectLst/>
                        </a:rPr>
                        <a:t>28</a:t>
                      </a:r>
                      <a:endParaRPr lang="en-GB" sz="14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4494" marR="54494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SG" sz="1400">
                          <a:effectLst/>
                        </a:rPr>
                        <a:t>4</a:t>
                      </a:r>
                      <a:endParaRPr lang="en-GB" sz="14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4494" marR="54494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SG" sz="1400" dirty="0">
                          <a:effectLst/>
                        </a:rPr>
                        <a:t>Use client side input validation. Use </a:t>
                      </a:r>
                      <a:r>
                        <a:rPr lang="en-SG" sz="1400" dirty="0" err="1">
                          <a:effectLst/>
                        </a:rPr>
                        <a:t>maxAllowed</a:t>
                      </a:r>
                      <a:r>
                        <a:rPr lang="en-SG" sz="1400" dirty="0">
                          <a:effectLst/>
                        </a:rPr>
                        <a:t> content length. Use </a:t>
                      </a:r>
                      <a:r>
                        <a:rPr lang="en-SG" sz="1400" dirty="0" err="1">
                          <a:effectLst/>
                        </a:rPr>
                        <a:t>excution</a:t>
                      </a:r>
                      <a:r>
                        <a:rPr lang="en-SG" sz="1400" dirty="0">
                          <a:effectLst/>
                        </a:rPr>
                        <a:t> timeout.</a:t>
                      </a:r>
                      <a:endParaRPr lang="en-GB" sz="1400" dirty="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4494" marR="54494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endParaRPr lang="en-SG" sz="1400" dirty="0" smtClean="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SG" sz="1400" dirty="0" smtClean="0">
                          <a:effectLst/>
                        </a:rPr>
                        <a:t>All</a:t>
                      </a:r>
                      <a:endParaRPr lang="en-GB" sz="1400" dirty="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4494" marR="54494" marT="0" marB="0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82519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SG" sz="1400">
                          <a:effectLst/>
                        </a:rPr>
                        <a:t>4</a:t>
                      </a:r>
                      <a:endParaRPr lang="en-GB" sz="14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4494" marR="54494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Cross Site Request Forgery</a:t>
                      </a:r>
                      <a:endParaRPr lang="en-GB" sz="1400" dirty="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4494" marR="54494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SG" sz="1400">
                          <a:effectLst/>
                        </a:rPr>
                        <a:t>28</a:t>
                      </a:r>
                      <a:endParaRPr lang="en-GB" sz="14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4494" marR="54494" marT="0" marB="0"/>
                </a:tc>
                <a:tc>
                  <a:txBody>
                    <a:bodyPr/>
                    <a:lstStyle/>
                    <a:p>
                      <a:pPr marL="0" algn="just" defTabSz="457200" rtl="0" eaLnBrk="1" latinLnBrk="0" hangingPunct="1">
                        <a:spcAft>
                          <a:spcPts val="0"/>
                        </a:spcAft>
                      </a:pPr>
                      <a:r>
                        <a:rPr lang="en-SG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en-GB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494" marR="54494" marT="0" marB="0"/>
                </a:tc>
                <a:tc>
                  <a:txBody>
                    <a:bodyPr/>
                    <a:lstStyle/>
                    <a:p>
                      <a:pPr marL="0" algn="just" defTabSz="457200" rtl="0" eaLnBrk="1" latinLnBrk="0" hangingPunct="1">
                        <a:spcAft>
                          <a:spcPts val="0"/>
                        </a:spcAft>
                      </a:pPr>
                      <a:r>
                        <a:rPr lang="en-GB" sz="14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  <a:p>
                      <a:pPr marL="0" algn="just" defTabSz="4572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Remove session</a:t>
                      </a:r>
                    </a:p>
                    <a:p>
                      <a:pPr marL="0" algn="just" defTabSz="457200" rtl="0" eaLnBrk="1" latinLnBrk="0" hangingPunct="1">
                        <a:spcAft>
                          <a:spcPts val="0"/>
                        </a:spcAft>
                      </a:pPr>
                      <a:r>
                        <a:rPr lang="en-SG" sz="14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Whitelist </a:t>
                      </a:r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CORS</a:t>
                      </a:r>
                    </a:p>
                    <a:p>
                      <a:pPr marL="0" algn="just" defTabSz="4572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54494" marR="54494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SG" sz="1400" dirty="0">
                          <a:effectLst/>
                        </a:rPr>
                        <a:t>All</a:t>
                      </a:r>
                      <a:endParaRPr lang="en-GB" sz="1400" dirty="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4494" marR="54494" marT="0" marB="0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1002131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SG" sz="1400" dirty="0">
                          <a:effectLst/>
                        </a:rPr>
                        <a:t>2</a:t>
                      </a:r>
                      <a:endParaRPr lang="en-GB" sz="1400" dirty="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4494" marR="54494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Verbose Exception</a:t>
                      </a:r>
                      <a:endParaRPr lang="en-GB" sz="1400" dirty="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4494" marR="54494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SG" sz="1400">
                          <a:effectLst/>
                        </a:rPr>
                        <a:t>20</a:t>
                      </a:r>
                      <a:endParaRPr lang="en-GB" sz="14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4494" marR="54494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SG" sz="1400" dirty="0">
                          <a:effectLst/>
                        </a:rPr>
                        <a:t>5</a:t>
                      </a:r>
                      <a:endParaRPr lang="en-GB" sz="1400" dirty="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4494" marR="54494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Use </a:t>
                      </a:r>
                      <a:r>
                        <a:rPr lang="en-GB" sz="1400" dirty="0" smtClean="0">
                          <a:effectLst/>
                        </a:rPr>
                        <a:t>general</a:t>
                      </a:r>
                      <a:r>
                        <a:rPr lang="en-GB" sz="1400" baseline="0" dirty="0" smtClean="0">
                          <a:effectLst/>
                        </a:rPr>
                        <a:t> </a:t>
                      </a:r>
                      <a:r>
                        <a:rPr lang="en-GB" sz="1400" dirty="0" smtClean="0">
                          <a:effectLst/>
                        </a:rPr>
                        <a:t>error message</a:t>
                      </a:r>
                      <a:r>
                        <a:rPr lang="en-GB" sz="1400" dirty="0">
                          <a:effectLst/>
                        </a:rPr>
                        <a:t> </a:t>
                      </a:r>
                      <a:endParaRPr lang="en-GB" sz="1400" dirty="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4494" marR="54494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SG" sz="1400" dirty="0">
                          <a:effectLst/>
                        </a:rPr>
                        <a:t>All</a:t>
                      </a:r>
                      <a:endParaRPr lang="en-GB" sz="1400" dirty="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4494" marR="54494" marT="0" marB="0"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58F34-0A84-AC45-91B5-5351104930A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6865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72343" y="0"/>
            <a:ext cx="9632269" cy="624114"/>
          </a:xfrm>
        </p:spPr>
        <p:txBody>
          <a:bodyPr>
            <a:normAutofit fontScale="90000"/>
          </a:bodyPr>
          <a:lstStyle/>
          <a:p>
            <a:r>
              <a:rPr lang="en-US" dirty="0"/>
              <a:t>Security Architecture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58F34-0A84-AC45-91B5-5351104930A6}" type="slidenum">
              <a:rPr lang="en-US" smtClean="0"/>
              <a:t>16</a:t>
            </a:fld>
            <a:endParaRPr lang="en-US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812" y="1274954"/>
            <a:ext cx="11397970" cy="4891669"/>
          </a:xfrm>
        </p:spPr>
      </p:pic>
    </p:spTree>
    <p:extLst>
      <p:ext uri="{BB962C8B-B14F-4D97-AF65-F5344CB8AC3E}">
        <p14:creationId xmlns:p14="http://schemas.microsoft.com/office/powerpoint/2010/main" val="17296190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8491" y="147337"/>
            <a:ext cx="8911687" cy="1280890"/>
          </a:xfrm>
        </p:spPr>
        <p:txBody>
          <a:bodyPr>
            <a:normAutofit fontScale="90000"/>
          </a:bodyPr>
          <a:lstStyle/>
          <a:p>
            <a:r>
              <a:rPr lang="en-US" dirty="0"/>
              <a:t>Verification of Security Controls - 1</a:t>
            </a:r>
            <a:br>
              <a:rPr lang="en-US" dirty="0"/>
            </a:br>
            <a:r>
              <a:rPr lang="en-US" dirty="0"/>
              <a:t>SQL Injection</a:t>
            </a:r>
            <a:br>
              <a:rPr lang="en-US" dirty="0"/>
            </a:b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88491" y="1238657"/>
            <a:ext cx="6798670" cy="5337638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58F34-0A84-AC45-91B5-5351104930A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2370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8255" y="45421"/>
            <a:ext cx="9576357" cy="1280890"/>
          </a:xfrm>
        </p:spPr>
        <p:txBody>
          <a:bodyPr/>
          <a:lstStyle/>
          <a:p>
            <a:r>
              <a:rPr lang="en-US" dirty="0"/>
              <a:t>Verification of Security Controls - 2</a:t>
            </a:r>
            <a:br>
              <a:rPr lang="en-US" dirty="0"/>
            </a:br>
            <a:r>
              <a:rPr lang="en-GB" dirty="0"/>
              <a:t>Broken Authentication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58F34-0A84-AC45-91B5-5351104930A6}" type="slidenum">
              <a:rPr lang="en-US" smtClean="0"/>
              <a:t>18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149" y="1326311"/>
            <a:ext cx="11780467" cy="491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796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24C0F5B-A2FF-4296-80B6-7FBD692625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7718" y="0"/>
            <a:ext cx="8911687" cy="1091297"/>
          </a:xfrm>
        </p:spPr>
        <p:txBody>
          <a:bodyPr>
            <a:normAutofit fontScale="90000"/>
          </a:bodyPr>
          <a:lstStyle/>
          <a:p>
            <a:r>
              <a:rPr lang="en-US" dirty="0"/>
              <a:t>Verification of Security Controls - </a:t>
            </a:r>
            <a:r>
              <a:rPr lang="en-US" dirty="0" smtClean="0"/>
              <a:t>3</a:t>
            </a:r>
            <a:r>
              <a:rPr lang="en-US" dirty="0"/>
              <a:t/>
            </a:r>
            <a:br>
              <a:rPr lang="en-US" dirty="0"/>
            </a:br>
            <a:r>
              <a:rPr lang="en-SG" dirty="0"/>
              <a:t>Encryption of sensitive data</a:t>
            </a:r>
            <a:br>
              <a:rPr lang="en-SG" dirty="0"/>
            </a:br>
            <a:endParaRPr lang="en-SG" dirty="0"/>
          </a:p>
        </p:txBody>
      </p:sp>
      <p:pic>
        <p:nvPicPr>
          <p:cNvPr id="6" name="Content Placeholder 5" descr="A screenshot of a cell phone&#10;&#10;Description automatically generated">
            <a:extLst>
              <a:ext uri="{FF2B5EF4-FFF2-40B4-BE49-F238E27FC236}">
                <a16:creationId xmlns="" xmlns:a16="http://schemas.microsoft.com/office/drawing/2014/main" id="{044F46CB-BCD9-45ED-BAE3-74CEC3719E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7718" y="1064253"/>
            <a:ext cx="7776968" cy="1835558"/>
          </a:xfrm>
        </p:spPr>
      </p:pic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4E38781B-09A6-424B-9AA4-3CDE69F8E7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58F34-0A84-AC45-91B5-5351104930A6}" type="slidenum">
              <a:rPr lang="en-US" smtClean="0"/>
              <a:t>19</a:t>
            </a:fld>
            <a:endParaRPr lang="en-US"/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="" xmlns:a16="http://schemas.microsoft.com/office/drawing/2014/main" id="{21A8690B-E302-4FD6-936B-9256F6EC91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7718" y="2793711"/>
            <a:ext cx="7772400" cy="221748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3958BF79-D1BA-432F-A567-80D654D505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5393" y="5118323"/>
            <a:ext cx="10929257" cy="1177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1113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Overview </a:t>
            </a:r>
          </a:p>
          <a:p>
            <a:r>
              <a:rPr lang="en-US" dirty="0"/>
              <a:t>Project Scope</a:t>
            </a:r>
          </a:p>
          <a:p>
            <a:r>
              <a:rPr lang="en-US" dirty="0"/>
              <a:t>Project Conduct</a:t>
            </a:r>
          </a:p>
          <a:p>
            <a:r>
              <a:rPr lang="en-US" dirty="0"/>
              <a:t>Security Requirements</a:t>
            </a:r>
          </a:p>
          <a:p>
            <a:r>
              <a:rPr lang="en-US" dirty="0"/>
              <a:t>Threat Model</a:t>
            </a:r>
          </a:p>
          <a:p>
            <a:r>
              <a:rPr lang="en-US" dirty="0"/>
              <a:t>Security Architecture</a:t>
            </a:r>
          </a:p>
          <a:p>
            <a:r>
              <a:rPr lang="en-US" dirty="0"/>
              <a:t>Verification of Security Controls</a:t>
            </a:r>
          </a:p>
          <a:p>
            <a:r>
              <a:rPr lang="en-US" dirty="0"/>
              <a:t>Demonstration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58F34-0A84-AC45-91B5-5351104930A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7938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51102" y="147337"/>
            <a:ext cx="9631207" cy="1280890"/>
          </a:xfrm>
        </p:spPr>
        <p:txBody>
          <a:bodyPr/>
          <a:lstStyle/>
          <a:p>
            <a:r>
              <a:rPr lang="en-US" dirty="0"/>
              <a:t>Verification of Security Controls - </a:t>
            </a:r>
            <a:r>
              <a:rPr lang="en-US" dirty="0" smtClean="0"/>
              <a:t>4</a:t>
            </a:r>
            <a:r>
              <a:rPr lang="en-US" dirty="0"/>
              <a:t/>
            </a:r>
            <a:br>
              <a:rPr lang="en-US" dirty="0"/>
            </a:br>
            <a:r>
              <a:rPr lang="en-GB" dirty="0"/>
              <a:t>Man-in-the-middle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58F34-0A84-AC45-91B5-5351104930A6}" type="slidenum">
              <a:rPr lang="en-US" smtClean="0"/>
              <a:t>20</a:t>
            </a:fld>
            <a:endParaRPr lang="en-US"/>
          </a:p>
        </p:txBody>
      </p:sp>
      <p:pic>
        <p:nvPicPr>
          <p:cNvPr id="5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6232" y="1672286"/>
            <a:ext cx="5614410" cy="316073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784096" y="1286010"/>
            <a:ext cx="3889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Enabled SSL/TLS protocol versions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8700" y="1655342"/>
            <a:ext cx="5319625" cy="3432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2270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3070" y="0"/>
            <a:ext cx="8911687" cy="1280890"/>
          </a:xfrm>
        </p:spPr>
        <p:txBody>
          <a:bodyPr/>
          <a:lstStyle/>
          <a:p>
            <a:r>
              <a:rPr lang="en-US" dirty="0"/>
              <a:t>Verification of Security Controls - </a:t>
            </a:r>
            <a:r>
              <a:rPr lang="en-US" dirty="0" smtClean="0"/>
              <a:t>5</a:t>
            </a:r>
            <a:r>
              <a:rPr lang="en-US" dirty="0"/>
              <a:t/>
            </a:r>
            <a:br>
              <a:rPr lang="en-US" dirty="0"/>
            </a:br>
            <a:r>
              <a:rPr lang="en-GB" dirty="0"/>
              <a:t>Accepting Large Volume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58F34-0A84-AC45-91B5-5351104930A6}" type="slidenum">
              <a:rPr lang="en-US" smtClean="0"/>
              <a:t>21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813" y="1607609"/>
            <a:ext cx="10006295" cy="4212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3122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66831" y="0"/>
            <a:ext cx="8911687" cy="1280890"/>
          </a:xfrm>
        </p:spPr>
        <p:txBody>
          <a:bodyPr>
            <a:normAutofit fontScale="90000"/>
          </a:bodyPr>
          <a:lstStyle/>
          <a:p>
            <a:r>
              <a:rPr lang="en-US" dirty="0"/>
              <a:t>Verification of Security Controls - </a:t>
            </a:r>
            <a:r>
              <a:rPr lang="en-US" dirty="0" smtClean="0"/>
              <a:t>6</a:t>
            </a:r>
            <a:r>
              <a:rPr lang="en-US" dirty="0"/>
              <a:t/>
            </a:r>
            <a:br>
              <a:rPr lang="en-US" dirty="0"/>
            </a:br>
            <a:r>
              <a:rPr lang="en-GB" dirty="0"/>
              <a:t>Cross Site Request Forgery</a:t>
            </a:r>
            <a:br>
              <a:rPr lang="en-GB" dirty="0"/>
            </a:br>
            <a:r>
              <a:rPr lang="en-GB"/>
              <a:t/>
            </a:r>
            <a:br>
              <a:rPr lang="en-GB"/>
            </a:br>
            <a:r>
              <a:rPr lang="en-GB" sz="2200" smtClean="0"/>
              <a:t>-- </a:t>
            </a:r>
            <a:r>
              <a:rPr lang="en-GB" sz="1800" smtClean="0"/>
              <a:t>No </a:t>
            </a:r>
            <a:r>
              <a:rPr lang="en-GB" sz="1800" dirty="0" smtClean="0"/>
              <a:t>Session</a:t>
            </a:r>
            <a:br>
              <a:rPr lang="en-GB" sz="1800" dirty="0" smtClean="0"/>
            </a:br>
            <a:r>
              <a:rPr lang="en-GB" sz="1800" dirty="0" smtClean="0"/>
              <a:t>-- </a:t>
            </a:r>
            <a:r>
              <a:rPr lang="en-GB" sz="1800" dirty="0" err="1" smtClean="0"/>
              <a:t>localStorage</a:t>
            </a:r>
            <a:r>
              <a:rPr lang="en-GB" sz="1800" dirty="0" smtClean="0"/>
              <a:t> data is bind to domain</a:t>
            </a:r>
            <a:br>
              <a:rPr lang="en-GB" sz="1800" dirty="0" smtClean="0"/>
            </a:br>
            <a:r>
              <a:rPr lang="en-GB" sz="1800" dirty="0" smtClean="0"/>
              <a:t>-- </a:t>
            </a:r>
            <a:r>
              <a:rPr lang="en-GB" sz="1800" dirty="0" err="1" smtClean="0"/>
              <a:t>i.e</a:t>
            </a:r>
            <a:r>
              <a:rPr lang="en-GB" sz="1800" dirty="0" smtClean="0"/>
              <a:t> localhost cannot access </a:t>
            </a:r>
            <a:r>
              <a:rPr lang="en-GB" sz="1800" dirty="0" err="1" smtClean="0"/>
              <a:t>fvmembership-ui</a:t>
            </a:r>
            <a:r>
              <a:rPr lang="en-GB" sz="1800" dirty="0" smtClean="0"/>
              <a:t> </a:t>
            </a:r>
            <a:r>
              <a:rPr lang="en-GB" sz="1800" dirty="0" err="1" smtClean="0"/>
              <a:t>localStorage</a:t>
            </a:r>
            <a:endParaRPr lang="en-US" sz="18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7877" y="2571327"/>
            <a:ext cx="6638182" cy="41275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58F34-0A84-AC45-91B5-5351104930A6}" type="slidenum">
              <a:rPr lang="en-US" smtClean="0"/>
              <a:t>22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8581" y="2571327"/>
            <a:ext cx="5702300" cy="412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46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7813" y="0"/>
            <a:ext cx="8911687" cy="1280890"/>
          </a:xfrm>
        </p:spPr>
        <p:txBody>
          <a:bodyPr/>
          <a:lstStyle/>
          <a:p>
            <a:r>
              <a:rPr lang="en-US" dirty="0"/>
              <a:t>Verification of Security Controls - </a:t>
            </a:r>
            <a:r>
              <a:rPr lang="en-US" dirty="0" smtClean="0"/>
              <a:t>7</a:t>
            </a:r>
            <a:r>
              <a:rPr lang="en-US" dirty="0"/>
              <a:t/>
            </a:r>
            <a:br>
              <a:rPr lang="en-US" dirty="0"/>
            </a:br>
            <a:r>
              <a:rPr lang="en-GB" dirty="0"/>
              <a:t>Verbose Exception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58F34-0A84-AC45-91B5-5351104930A6}" type="slidenum">
              <a:rPr lang="en-US" smtClean="0"/>
              <a:t>23</a:t>
            </a:fld>
            <a:endParaRPr lang="en-US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07813" y="1480566"/>
            <a:ext cx="7941464" cy="5016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8085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5530" y="147337"/>
            <a:ext cx="8911687" cy="1280890"/>
          </a:xfrm>
        </p:spPr>
        <p:txBody>
          <a:bodyPr>
            <a:normAutofit fontScale="90000"/>
          </a:bodyPr>
          <a:lstStyle/>
          <a:p>
            <a:r>
              <a:rPr lang="en-US" dirty="0"/>
              <a:t>Verification of Security Controls - </a:t>
            </a:r>
            <a:r>
              <a:rPr lang="en-US" dirty="0" smtClean="0"/>
              <a:t>8</a:t>
            </a:r>
            <a:r>
              <a:rPr lang="en-US" dirty="0"/>
              <a:t/>
            </a:r>
            <a:br>
              <a:rPr lang="en-US" dirty="0"/>
            </a:br>
            <a:r>
              <a:rPr lang="en-GB" dirty="0"/>
              <a:t>Lease Privilege</a:t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r>
              <a:rPr lang="en-GB" sz="2700" dirty="0"/>
              <a:t>--No User Id in payload</a:t>
            </a:r>
            <a:endParaRPr lang="en-US" sz="27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5113" y="2045307"/>
            <a:ext cx="5973153" cy="377825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58F34-0A84-AC45-91B5-5351104930A6}" type="slidenum">
              <a:rPr lang="en-US" smtClean="0"/>
              <a:t>24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2453" y="2045307"/>
            <a:ext cx="5549900" cy="261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2746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02981" y="147337"/>
            <a:ext cx="8911687" cy="1280890"/>
          </a:xfrm>
        </p:spPr>
        <p:txBody>
          <a:bodyPr/>
          <a:lstStyle/>
          <a:p>
            <a:r>
              <a:rPr lang="en-US" dirty="0"/>
              <a:t>Verification of Security Controls - </a:t>
            </a:r>
            <a:r>
              <a:rPr lang="en-US" dirty="0" smtClean="0"/>
              <a:t>9</a:t>
            </a:r>
            <a:r>
              <a:rPr lang="en-US" dirty="0"/>
              <a:t/>
            </a:r>
            <a:br>
              <a:rPr lang="en-US" dirty="0"/>
            </a:br>
            <a:r>
              <a:rPr lang="en-GB" dirty="0"/>
              <a:t>Token Revocation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11579" y="1656671"/>
            <a:ext cx="8915400" cy="3530934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58F34-0A84-AC45-91B5-5351104930A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9891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17289" y="118709"/>
            <a:ext cx="9765022" cy="1280890"/>
          </a:xfrm>
        </p:spPr>
        <p:txBody>
          <a:bodyPr/>
          <a:lstStyle/>
          <a:p>
            <a:r>
              <a:rPr lang="en-US" dirty="0"/>
              <a:t>Verification of Security Controls - </a:t>
            </a:r>
            <a:r>
              <a:rPr lang="en-US" dirty="0" smtClean="0"/>
              <a:t>10</a:t>
            </a:r>
            <a:r>
              <a:rPr lang="en-US" dirty="0"/>
              <a:t/>
            </a:r>
            <a:br>
              <a:rPr lang="en-US" dirty="0"/>
            </a:br>
            <a:r>
              <a:rPr lang="en-GB" dirty="0"/>
              <a:t>Token Revocation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58F34-0A84-AC45-91B5-5351104930A6}" type="slidenum">
              <a:rPr lang="en-US" smtClean="0"/>
              <a:t>26</a:t>
            </a:fld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17289" y="1399599"/>
            <a:ext cx="8830949" cy="5289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5252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02981" y="0"/>
            <a:ext cx="8911687" cy="1280890"/>
          </a:xfrm>
        </p:spPr>
        <p:txBody>
          <a:bodyPr/>
          <a:lstStyle/>
          <a:p>
            <a:r>
              <a:rPr lang="en-US" dirty="0"/>
              <a:t>Verification of Security Controls - </a:t>
            </a:r>
            <a:r>
              <a:rPr lang="en-US" dirty="0" smtClean="0"/>
              <a:t>11</a:t>
            </a:r>
            <a:r>
              <a:rPr lang="en-US" dirty="0"/>
              <a:t/>
            </a:r>
            <a:br>
              <a:rPr lang="en-US" dirty="0"/>
            </a:br>
            <a:r>
              <a:rPr lang="en-GB" dirty="0"/>
              <a:t>Token Revocation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58F34-0A84-AC45-91B5-5351104930A6}" type="slidenum">
              <a:rPr lang="en-US" smtClean="0"/>
              <a:t>27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02981" y="1538868"/>
            <a:ext cx="9801631" cy="4372354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60460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35354" y="211972"/>
            <a:ext cx="8911687" cy="1280890"/>
          </a:xfrm>
        </p:spPr>
        <p:txBody>
          <a:bodyPr/>
          <a:lstStyle/>
          <a:p>
            <a:r>
              <a:rPr lang="en-US" dirty="0"/>
              <a:t>Verification of Security Controls </a:t>
            </a:r>
            <a:r>
              <a:rPr lang="mr-IN" dirty="0"/>
              <a:t>–</a:t>
            </a:r>
            <a:r>
              <a:rPr lang="en-US" dirty="0"/>
              <a:t> </a:t>
            </a:r>
            <a:r>
              <a:rPr lang="en-US" dirty="0" smtClean="0"/>
              <a:t>12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Others </a:t>
            </a:r>
            <a:r>
              <a:rPr lang="mr-IN" dirty="0"/>
              <a:t>–</a:t>
            </a:r>
            <a:r>
              <a:rPr lang="en-US" dirty="0"/>
              <a:t> ZAP Report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58F34-0A84-AC45-91B5-5351104930A6}" type="slidenum">
              <a:rPr lang="en-US" smtClean="0"/>
              <a:t>28</a:t>
            </a:fld>
            <a:endParaRPr lang="en-US"/>
          </a:p>
        </p:txBody>
      </p:sp>
      <p:pic>
        <p:nvPicPr>
          <p:cNvPr id="5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9864" y="2178504"/>
            <a:ext cx="12010348" cy="428920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965974" y="1342540"/>
            <a:ext cx="40847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--Only Medium and low risk found</a:t>
            </a:r>
          </a:p>
          <a:p>
            <a:r>
              <a:rPr lang="en-US" dirty="0" smtClean="0"/>
              <a:t>--Risk found is from ionic framework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78151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23124" y="96406"/>
            <a:ext cx="8911687" cy="1382751"/>
          </a:xfrm>
        </p:spPr>
        <p:txBody>
          <a:bodyPr/>
          <a:lstStyle/>
          <a:p>
            <a:r>
              <a:rPr lang="en-US" dirty="0"/>
              <a:t>Verification of Security Controls </a:t>
            </a:r>
            <a:r>
              <a:rPr lang="mr-IN" dirty="0"/>
              <a:t>–</a:t>
            </a:r>
            <a:r>
              <a:rPr lang="en-US" dirty="0"/>
              <a:t> </a:t>
            </a:r>
            <a:r>
              <a:rPr lang="en-US" dirty="0" smtClean="0"/>
              <a:t>13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Others </a:t>
            </a:r>
            <a:r>
              <a:rPr lang="mr-IN" dirty="0"/>
              <a:t>–</a:t>
            </a:r>
            <a:r>
              <a:rPr lang="en-US" dirty="0"/>
              <a:t> Fortify SCA scan -UI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10742" y="1859400"/>
            <a:ext cx="8936452" cy="49986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58F34-0A84-AC45-91B5-5351104930A6}" type="slidenum">
              <a:rPr lang="en-US" smtClean="0"/>
              <a:t>29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2141034" y="1152907"/>
            <a:ext cx="70727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--All are false alert</a:t>
            </a:r>
          </a:p>
          <a:p>
            <a:r>
              <a:rPr lang="en-US" dirty="0" smtClean="0"/>
              <a:t>--The key highlighted below is </a:t>
            </a:r>
            <a:r>
              <a:rPr lang="en-US" dirty="0" err="1" smtClean="0"/>
              <a:t>Plugins.Storage</a:t>
            </a:r>
            <a:r>
              <a:rPr lang="en-US" dirty="0" smtClean="0"/>
              <a:t> key value syntax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68794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58F34-0A84-AC45-91B5-5351104930A6}" type="slidenum">
              <a:rPr lang="en-US" smtClean="0"/>
              <a:t>3</a:t>
            </a:fld>
            <a:endParaRPr lang="en-US"/>
          </a:p>
        </p:txBody>
      </p:sp>
      <p:pic>
        <p:nvPicPr>
          <p:cNvPr id="5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2035" y="1905000"/>
            <a:ext cx="2602031" cy="3778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4" descr="Pictur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4780" y="660400"/>
            <a:ext cx="1562100" cy="156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947854" y="2107580"/>
            <a:ext cx="837902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Fruits vending membership system is used by </a:t>
            </a:r>
            <a:r>
              <a:rPr lang="en-GB" b="1" i="1" dirty="0"/>
              <a:t>Fruits Vending Pte Ltd </a:t>
            </a:r>
            <a:r>
              <a:rPr lang="en-SG" dirty="0"/>
              <a:t>to interact </a:t>
            </a:r>
            <a:r>
              <a:rPr lang="en-SG" dirty="0" smtClean="0"/>
              <a:t>with their customers via selling QR code online.</a:t>
            </a:r>
          </a:p>
          <a:p>
            <a:endParaRPr lang="en-SG" dirty="0"/>
          </a:p>
          <a:p>
            <a:r>
              <a:rPr lang="en-US" dirty="0" smtClean="0"/>
              <a:t>However, current system is failed to address below security/business requirements.</a:t>
            </a:r>
          </a:p>
          <a:p>
            <a:endParaRPr lang="en-US" dirty="0" smtClean="0"/>
          </a:p>
          <a:p>
            <a:pPr marL="1257300" lvl="2" indent="-342900">
              <a:buFontTx/>
              <a:buAutoNum type="arabicParenR"/>
            </a:pPr>
            <a:r>
              <a:rPr lang="en-US" b="1" dirty="0" smtClean="0"/>
              <a:t>Mobile App</a:t>
            </a:r>
          </a:p>
          <a:p>
            <a:pPr marL="1257300" lvl="2" indent="-342900">
              <a:buAutoNum type="arabicParenR"/>
            </a:pPr>
            <a:r>
              <a:rPr lang="en-US" b="1" dirty="0" smtClean="0"/>
              <a:t>2FA while signing up</a:t>
            </a:r>
          </a:p>
          <a:p>
            <a:pPr marL="1257300" lvl="2" indent="-342900">
              <a:buAutoNum type="arabicParenR"/>
            </a:pPr>
            <a:r>
              <a:rPr lang="en-US" b="1" dirty="0" smtClean="0"/>
              <a:t>Reset password</a:t>
            </a:r>
          </a:p>
          <a:p>
            <a:pPr marL="1257300" lvl="2" indent="-342900">
              <a:buAutoNum type="arabicParenR"/>
            </a:pPr>
            <a:r>
              <a:rPr lang="en-US" b="1" dirty="0" smtClean="0"/>
              <a:t>Login with social media account</a:t>
            </a:r>
          </a:p>
          <a:p>
            <a:pPr marL="1257300" lvl="2" indent="-342900">
              <a:buAutoNum type="arabicParenR"/>
            </a:pPr>
            <a:r>
              <a:rPr lang="en-US" b="1" dirty="0" err="1" smtClean="0"/>
              <a:t>Auth</a:t>
            </a:r>
            <a:r>
              <a:rPr lang="en-US" b="1" dirty="0" smtClean="0"/>
              <a:t> configuration and operational data persistency</a:t>
            </a:r>
          </a:p>
          <a:p>
            <a:pPr marL="1257300" lvl="2" indent="-342900">
              <a:buAutoNum type="arabicParenR"/>
            </a:pPr>
            <a:r>
              <a:rPr lang="en-US" b="1" dirty="0" smtClean="0"/>
              <a:t>Token refreshment and revocation</a:t>
            </a:r>
          </a:p>
          <a:p>
            <a:pPr marL="1257300" lvl="2" indent="-342900">
              <a:buAutoNum type="arabicParenR"/>
            </a:pPr>
            <a:r>
              <a:rPr lang="en-US" b="1" dirty="0" smtClean="0"/>
              <a:t>Privilege restriction for data update</a:t>
            </a:r>
          </a:p>
          <a:p>
            <a:pPr marL="1257300" lvl="2" indent="-342900">
              <a:buAutoNum type="arabicParenR"/>
            </a:pPr>
            <a:r>
              <a:rPr lang="en-US" b="1" dirty="0" smtClean="0"/>
              <a:t>Sensitive data encryption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5097531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Demo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58F34-0A84-AC45-91B5-5351104930A6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9081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23130" y="423388"/>
            <a:ext cx="8911687" cy="1280890"/>
          </a:xfrm>
        </p:spPr>
        <p:txBody>
          <a:bodyPr/>
          <a:lstStyle/>
          <a:p>
            <a:r>
              <a:rPr lang="en-US" dirty="0"/>
              <a:t>Overview </a:t>
            </a:r>
            <a:r>
              <a:rPr lang="mr-IN" dirty="0" smtClean="0"/>
              <a:t>–</a:t>
            </a:r>
            <a:r>
              <a:rPr lang="en-US" dirty="0" smtClean="0"/>
              <a:t> Architecture Old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58F34-0A84-AC45-91B5-5351104930A6}" type="slidenum">
              <a:rPr lang="en-US" smtClean="0"/>
              <a:t>4</a:t>
            </a:fld>
            <a:endParaRPr 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3112" y="1704278"/>
            <a:ext cx="7597324" cy="4006850"/>
          </a:xfrm>
        </p:spPr>
      </p:pic>
    </p:spTree>
    <p:extLst>
      <p:ext uri="{BB962C8B-B14F-4D97-AF65-F5344CB8AC3E}">
        <p14:creationId xmlns:p14="http://schemas.microsoft.com/office/powerpoint/2010/main" val="2919050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0037" y="412237"/>
            <a:ext cx="8911687" cy="1280890"/>
          </a:xfrm>
        </p:spPr>
        <p:txBody>
          <a:bodyPr/>
          <a:lstStyle/>
          <a:p>
            <a:r>
              <a:rPr lang="en-US" dirty="0"/>
              <a:t>Overview </a:t>
            </a:r>
            <a:r>
              <a:rPr lang="mr-IN" dirty="0" smtClean="0"/>
              <a:t>–</a:t>
            </a:r>
            <a:r>
              <a:rPr lang="en-US" dirty="0" smtClean="0"/>
              <a:t> Architecture New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037" y="1771186"/>
            <a:ext cx="7870707" cy="377825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58F34-0A84-AC45-91B5-5351104930A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0167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937061"/>
          </a:xfrm>
        </p:spPr>
        <p:txBody>
          <a:bodyPr/>
          <a:lstStyle/>
          <a:p>
            <a:r>
              <a:rPr lang="en-US" dirty="0"/>
              <a:t>Project Scope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39590" y="1315844"/>
            <a:ext cx="9765022" cy="4595378"/>
          </a:xfrm>
        </p:spPr>
        <p:txBody>
          <a:bodyPr/>
          <a:lstStyle/>
          <a:p>
            <a:r>
              <a:rPr lang="en-US" dirty="0"/>
              <a:t>1. Build an application that can run as native application in Android/</a:t>
            </a:r>
            <a:r>
              <a:rPr lang="en-US" dirty="0" err="1"/>
              <a:t>ios</a:t>
            </a:r>
            <a:r>
              <a:rPr lang="en-US" dirty="0"/>
              <a:t> devices as well as a Progressive Web application.</a:t>
            </a:r>
          </a:p>
          <a:p>
            <a:r>
              <a:rPr lang="en-US" dirty="0"/>
              <a:t>2. Add 2FA to new user creation and reset password function.</a:t>
            </a:r>
          </a:p>
          <a:p>
            <a:r>
              <a:rPr lang="en-US" dirty="0"/>
              <a:t>3. Login with Facebook</a:t>
            </a:r>
          </a:p>
          <a:p>
            <a:r>
              <a:rPr lang="en-US" dirty="0"/>
              <a:t>4. Store authentication </a:t>
            </a:r>
            <a:r>
              <a:rPr lang="en-US" dirty="0" smtClean="0"/>
              <a:t>configuration and operational data </a:t>
            </a:r>
            <a:r>
              <a:rPr lang="en-US" dirty="0"/>
              <a:t>in Database instead of in memory.</a:t>
            </a:r>
          </a:p>
          <a:p>
            <a:r>
              <a:rPr lang="en-US" dirty="0"/>
              <a:t>5. </a:t>
            </a:r>
            <a:r>
              <a:rPr lang="en-US" dirty="0" smtClean="0"/>
              <a:t>Refresh </a:t>
            </a:r>
            <a:r>
              <a:rPr lang="en-US" dirty="0"/>
              <a:t>and revoke </a:t>
            </a:r>
            <a:r>
              <a:rPr lang="en-US" dirty="0" smtClean="0"/>
              <a:t>token</a:t>
            </a:r>
          </a:p>
          <a:p>
            <a:r>
              <a:rPr lang="en-US" dirty="0" smtClean="0"/>
              <a:t>6. Get </a:t>
            </a:r>
            <a:r>
              <a:rPr lang="en-US" dirty="0"/>
              <a:t>user info from token instead of data payload</a:t>
            </a:r>
            <a:r>
              <a:rPr lang="en-US" dirty="0" smtClean="0"/>
              <a:t>.</a:t>
            </a:r>
          </a:p>
          <a:p>
            <a:r>
              <a:rPr lang="en-US" dirty="0" smtClean="0"/>
              <a:t>7. Sensitive data (including database and </a:t>
            </a:r>
            <a:r>
              <a:rPr lang="en-US" dirty="0" err="1" smtClean="0"/>
              <a:t>config</a:t>
            </a:r>
            <a:r>
              <a:rPr lang="en-US" dirty="0" smtClean="0"/>
              <a:t> file) encryption</a:t>
            </a:r>
            <a:endParaRPr lang="en-US" dirty="0"/>
          </a:p>
          <a:p>
            <a:r>
              <a:rPr lang="en-US" dirty="0"/>
              <a:t>7. Verify token with </a:t>
            </a:r>
            <a:r>
              <a:rPr lang="en-US" dirty="0" err="1"/>
              <a:t>Auth</a:t>
            </a:r>
            <a:r>
              <a:rPr lang="en-US" dirty="0"/>
              <a:t> service instead of verify locally and adding caching mechanism</a:t>
            </a:r>
            <a:r>
              <a:rPr lang="en-US" dirty="0" smtClean="0"/>
              <a:t>.(This is to reduce impact when </a:t>
            </a:r>
            <a:r>
              <a:rPr lang="en-US" dirty="0" err="1" smtClean="0"/>
              <a:t>auth</a:t>
            </a:r>
            <a:r>
              <a:rPr lang="en-US" dirty="0" smtClean="0"/>
              <a:t> server change certificate)</a:t>
            </a:r>
            <a:endParaRPr lang="en-US" dirty="0"/>
          </a:p>
          <a:p>
            <a:r>
              <a:rPr lang="en-US" dirty="0"/>
              <a:t>8. Verify signature for fomo payment.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58F34-0A84-AC45-91B5-5351104930A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0847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2769" y="329899"/>
            <a:ext cx="8911687" cy="684862"/>
          </a:xfrm>
        </p:spPr>
        <p:txBody>
          <a:bodyPr/>
          <a:lstStyle/>
          <a:p>
            <a:r>
              <a:rPr lang="en-US" dirty="0"/>
              <a:t>Project Conduct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76108276"/>
              </p:ext>
            </p:extLst>
          </p:nvPr>
        </p:nvGraphicFramePr>
        <p:xfrm>
          <a:off x="1137424" y="1369247"/>
          <a:ext cx="8686800" cy="550094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44971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21084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3026248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265571">
                <a:tc>
                  <a:txBody>
                    <a:bodyPr/>
                    <a:lstStyle/>
                    <a:p>
                      <a:pPr algn="just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GB" sz="1000" b="1" dirty="0">
                          <a:effectLst/>
                        </a:rPr>
                        <a:t>Task</a:t>
                      </a:r>
                      <a:endParaRPr lang="en-GB" sz="800" b="1" dirty="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43595" marR="4359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GB" sz="1000" b="1" dirty="0">
                          <a:effectLst/>
                        </a:rPr>
                        <a:t>Efforts</a:t>
                      </a:r>
                      <a:endParaRPr lang="en-GB" sz="800" b="1" dirty="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43595" marR="4359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GB" sz="1000" b="1" dirty="0">
                          <a:effectLst/>
                        </a:rPr>
                        <a:t>Team member</a:t>
                      </a:r>
                      <a:endParaRPr lang="en-GB" sz="800" b="1" dirty="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43595" marR="43595" marT="0" marB="0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65571">
                <a:tc>
                  <a:txBody>
                    <a:bodyPr/>
                    <a:lstStyle/>
                    <a:p>
                      <a:pPr algn="just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</a:rPr>
                        <a:t>2FA in user management service</a:t>
                      </a:r>
                      <a:endParaRPr lang="en-GB" sz="8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43595" marR="4359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</a:rPr>
                        <a:t>2 days</a:t>
                      </a:r>
                      <a:endParaRPr lang="en-GB" sz="800" dirty="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43595" marR="4359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</a:rPr>
                        <a:t>Xu Jiao</a:t>
                      </a:r>
                      <a:endParaRPr lang="en-GB" sz="8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43595" marR="43595" marT="0" marB="0" anchor="b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37638">
                <a:tc>
                  <a:txBody>
                    <a:bodyPr/>
                    <a:lstStyle/>
                    <a:p>
                      <a:pPr algn="just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</a:rPr>
                        <a:t>Forget password in user management service</a:t>
                      </a:r>
                      <a:endParaRPr lang="en-GB" sz="800" dirty="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43595" marR="4359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</a:rPr>
                        <a:t>1 day</a:t>
                      </a:r>
                      <a:endParaRPr lang="en-GB" sz="8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43595" marR="4359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</a:rPr>
                        <a:t>Xu Jiao</a:t>
                      </a:r>
                      <a:endParaRPr lang="en-GB" sz="8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43595" marR="43595" marT="0" marB="0" anchor="b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37638">
                <a:tc>
                  <a:txBody>
                    <a:bodyPr/>
                    <a:lstStyle/>
                    <a:p>
                      <a:pPr algn="just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</a:rPr>
                        <a:t>Login user validation API in user management service</a:t>
                      </a:r>
                      <a:endParaRPr lang="en-GB" sz="800" dirty="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43595" marR="4359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</a:rPr>
                        <a:t>1 day</a:t>
                      </a:r>
                      <a:endParaRPr lang="en-GB" sz="8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43595" marR="4359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</a:rPr>
                        <a:t>Xu Jiao</a:t>
                      </a:r>
                      <a:endParaRPr lang="en-GB" sz="8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43595" marR="43595" marT="0" marB="0" anchor="b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65571">
                <a:tc>
                  <a:txBody>
                    <a:bodyPr/>
                    <a:lstStyle/>
                    <a:p>
                      <a:pPr algn="just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GB" sz="1000" dirty="0" smtClean="0">
                          <a:effectLst/>
                        </a:rPr>
                        <a:t>Generate signed </a:t>
                      </a:r>
                      <a:r>
                        <a:rPr lang="en-GB" sz="1000" dirty="0" err="1" smtClean="0">
                          <a:effectLst/>
                        </a:rPr>
                        <a:t>apk</a:t>
                      </a:r>
                      <a:endParaRPr lang="en-GB" sz="800" dirty="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43595" marR="4359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</a:rPr>
                        <a:t>0.5 day</a:t>
                      </a:r>
                      <a:endParaRPr lang="en-GB" sz="8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43595" marR="4359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</a:rPr>
                        <a:t>Xu Jiao</a:t>
                      </a:r>
                      <a:endParaRPr lang="en-GB" sz="8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43595" marR="43595" marT="0" marB="0" anchor="b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65571">
                <a:tc>
                  <a:txBody>
                    <a:bodyPr/>
                    <a:lstStyle/>
                    <a:p>
                      <a:pPr algn="just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</a:rPr>
                        <a:t>Implement email notification</a:t>
                      </a:r>
                      <a:endParaRPr lang="en-GB" sz="800" dirty="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43595" marR="4359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</a:rPr>
                        <a:t>2 days</a:t>
                      </a:r>
                      <a:endParaRPr lang="en-GB" sz="8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43595" marR="4359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</a:rPr>
                        <a:t>Xu Jiao</a:t>
                      </a:r>
                      <a:endParaRPr lang="en-GB" sz="800" dirty="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43595" marR="43595" marT="0" marB="0" anchor="b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65571">
                <a:tc>
                  <a:txBody>
                    <a:bodyPr/>
                    <a:lstStyle/>
                    <a:p>
                      <a:pPr marL="0" algn="just" defTabSz="457200" rtl="0" eaLnBrk="1" latinLnBrk="0" hangingPunct="1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GB" sz="10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Enable https for user service</a:t>
                      </a:r>
                      <a:endParaRPr lang="en-GB" sz="10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3595" marR="43595" marT="0" marB="0" anchor="ctr"/>
                </a:tc>
                <a:tc>
                  <a:txBody>
                    <a:bodyPr/>
                    <a:lstStyle/>
                    <a:p>
                      <a:pPr marL="0" algn="just" defTabSz="457200" rtl="0" eaLnBrk="1" latinLnBrk="0" hangingPunct="1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GB" sz="10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 days</a:t>
                      </a:r>
                      <a:endParaRPr lang="en-GB" sz="10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3595" marR="43595" marT="0" marB="0" anchor="ctr"/>
                </a:tc>
                <a:tc>
                  <a:txBody>
                    <a:bodyPr/>
                    <a:lstStyle/>
                    <a:p>
                      <a:pPr marL="0" algn="just" defTabSz="457200" rtl="0" eaLnBrk="1" latinLnBrk="0" hangingPunct="1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GB" sz="10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Xu Jiao</a:t>
                      </a:r>
                      <a:endParaRPr lang="en-GB" sz="10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3595" marR="43595" marT="0" marB="0" anchor="b"/>
                </a:tc>
              </a:tr>
              <a:tr h="265571">
                <a:tc>
                  <a:txBody>
                    <a:bodyPr/>
                    <a:lstStyle/>
                    <a:p>
                      <a:pPr marL="0" algn="just" defTabSz="457200" rtl="0" eaLnBrk="1" latinLnBrk="0" hangingPunct="1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GB" sz="10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Sensitive data encryption</a:t>
                      </a:r>
                      <a:endParaRPr lang="en-GB" sz="10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3595" marR="43595" marT="0" marB="0" anchor="ctr"/>
                </a:tc>
                <a:tc>
                  <a:txBody>
                    <a:bodyPr/>
                    <a:lstStyle/>
                    <a:p>
                      <a:pPr marL="0" algn="just" defTabSz="457200" rtl="0" eaLnBrk="1" latinLnBrk="0" hangingPunct="1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GB" sz="10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 day</a:t>
                      </a:r>
                      <a:endParaRPr lang="en-GB" sz="10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3595" marR="43595" marT="0" marB="0" anchor="ctr"/>
                </a:tc>
                <a:tc>
                  <a:txBody>
                    <a:bodyPr/>
                    <a:lstStyle/>
                    <a:p>
                      <a:pPr marL="0" algn="just" defTabSz="457200" rtl="0" eaLnBrk="1" latinLnBrk="0" hangingPunct="1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GB" sz="10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Xu Jiao</a:t>
                      </a:r>
                      <a:endParaRPr lang="en-GB" sz="10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3595" marR="43595" marT="0" marB="0" anchor="b"/>
                </a:tc>
              </a:tr>
              <a:tr h="337638">
                <a:tc>
                  <a:txBody>
                    <a:bodyPr/>
                    <a:lstStyle/>
                    <a:p>
                      <a:pPr algn="just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</a:rPr>
                        <a:t>Store configurable data and token in DB instead of in memory.</a:t>
                      </a:r>
                      <a:endParaRPr lang="en-GB" sz="800" dirty="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43595" marR="4359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</a:rPr>
                        <a:t>1 day</a:t>
                      </a:r>
                      <a:endParaRPr lang="en-GB" sz="8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43595" marR="4359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</a:rPr>
                        <a:t>Zou Xuan</a:t>
                      </a:r>
                      <a:endParaRPr lang="en-GB" sz="8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43595" marR="43595" marT="0" marB="0" anchor="b"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337638">
                <a:tc>
                  <a:txBody>
                    <a:bodyPr/>
                    <a:lstStyle/>
                    <a:p>
                      <a:pPr algn="just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</a:rPr>
                        <a:t>Read user info from token instead of payload in E-Wallet service</a:t>
                      </a:r>
                      <a:endParaRPr lang="en-GB" sz="800" dirty="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43595" marR="4359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</a:rPr>
                        <a:t>0.5 day</a:t>
                      </a:r>
                      <a:endParaRPr lang="en-GB" sz="800" dirty="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43595" marR="4359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</a:rPr>
                        <a:t>Zou Xuan</a:t>
                      </a:r>
                      <a:endParaRPr lang="en-GB" sz="8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43595" marR="43595" marT="0" marB="0" anchor="b"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337638">
                <a:tc>
                  <a:txBody>
                    <a:bodyPr/>
                    <a:lstStyle/>
                    <a:p>
                      <a:pPr algn="just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</a:rPr>
                        <a:t>Build Mobile/ Web UI and integrate with backend services</a:t>
                      </a:r>
                      <a:endParaRPr lang="en-GB" sz="800" dirty="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43595" marR="4359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</a:rPr>
                        <a:t>9</a:t>
                      </a:r>
                      <a:r>
                        <a:rPr lang="en-GB" sz="1000" dirty="0" smtClean="0">
                          <a:effectLst/>
                        </a:rPr>
                        <a:t> </a:t>
                      </a:r>
                      <a:r>
                        <a:rPr lang="en-GB" sz="1000" dirty="0">
                          <a:effectLst/>
                        </a:rPr>
                        <a:t>days</a:t>
                      </a:r>
                      <a:endParaRPr lang="en-GB" sz="800" dirty="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43595" marR="4359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</a:rPr>
                        <a:t>Zou Xuan 5 days/ Xu Jiao </a:t>
                      </a:r>
                      <a:r>
                        <a:rPr lang="en-GB" sz="1000" dirty="0" smtClean="0">
                          <a:effectLst/>
                        </a:rPr>
                        <a:t>4</a:t>
                      </a:r>
                      <a:r>
                        <a:rPr lang="en-GB" sz="1000" baseline="0" dirty="0" smtClean="0">
                          <a:effectLst/>
                        </a:rPr>
                        <a:t> days</a:t>
                      </a:r>
                      <a:endParaRPr lang="en-GB" sz="800" dirty="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43595" marR="43595" marT="0" marB="0" anchor="b"/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337638">
                <a:tc>
                  <a:txBody>
                    <a:bodyPr/>
                    <a:lstStyle/>
                    <a:p>
                      <a:pPr algn="just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GB" sz="10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Implement fomo payment</a:t>
                      </a:r>
                      <a:endParaRPr lang="en-GB" sz="10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3595" marR="4359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GB" sz="10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 days</a:t>
                      </a:r>
                      <a:endParaRPr lang="en-GB" sz="10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3595" marR="4359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GB" sz="10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Zou Xuan</a:t>
                      </a:r>
                      <a:endParaRPr lang="en-GB" sz="10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3595" marR="43595" marT="0" marB="0" anchor="b"/>
                </a:tc>
              </a:tr>
              <a:tr h="531142">
                <a:tc>
                  <a:txBody>
                    <a:bodyPr/>
                    <a:lstStyle/>
                    <a:p>
                      <a:pPr algn="just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</a:rPr>
                        <a:t>Integrate login with Facebook (including exchange </a:t>
                      </a:r>
                      <a:r>
                        <a:rPr lang="en-GB" sz="1000" dirty="0" err="1">
                          <a:effectLst/>
                        </a:rPr>
                        <a:t>jwt</a:t>
                      </a:r>
                      <a:r>
                        <a:rPr lang="en-GB" sz="1000" dirty="0">
                          <a:effectLst/>
                        </a:rPr>
                        <a:t> token with </a:t>
                      </a:r>
                      <a:r>
                        <a:rPr lang="en-GB" sz="1000" dirty="0" err="1">
                          <a:effectLst/>
                        </a:rPr>
                        <a:t>Auth</a:t>
                      </a:r>
                      <a:r>
                        <a:rPr lang="en-GB" sz="1000" dirty="0">
                          <a:effectLst/>
                        </a:rPr>
                        <a:t> service)</a:t>
                      </a:r>
                      <a:endParaRPr lang="en-GB" sz="800" dirty="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43595" marR="4359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</a:rPr>
                        <a:t>3 days</a:t>
                      </a:r>
                      <a:endParaRPr lang="en-GB" sz="800" dirty="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43595" marR="4359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</a:rPr>
                        <a:t>Zou Xuan</a:t>
                      </a:r>
                      <a:endParaRPr lang="en-GB" sz="800" dirty="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43595" marR="43595" marT="0" marB="0" anchor="b"/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675275">
                <a:tc>
                  <a:txBody>
                    <a:bodyPr/>
                    <a:lstStyle/>
                    <a:p>
                      <a:pPr algn="just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</a:rPr>
                        <a:t>Refresh token, revoke token. Verify token </a:t>
                      </a:r>
                      <a:r>
                        <a:rPr lang="en-GB" sz="1000" dirty="0" err="1">
                          <a:effectLst/>
                        </a:rPr>
                        <a:t>viaAuth</a:t>
                      </a:r>
                      <a:r>
                        <a:rPr lang="en-GB" sz="1000" dirty="0">
                          <a:effectLst/>
                        </a:rPr>
                        <a:t> service instead of locally and add caching mechanism.</a:t>
                      </a:r>
                      <a:endParaRPr lang="en-GB" sz="800" dirty="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43595" marR="4359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</a:rPr>
                        <a:t>2 days</a:t>
                      </a:r>
                      <a:endParaRPr lang="en-GB" sz="800" dirty="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43595" marR="4359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</a:rPr>
                        <a:t>Zou Xuan</a:t>
                      </a:r>
                      <a:endParaRPr lang="en-GB" sz="800" dirty="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43595" marR="43595" marT="0" marB="0" anchor="b"/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  <a:tr h="337638">
                <a:tc>
                  <a:txBody>
                    <a:bodyPr/>
                    <a:lstStyle/>
                    <a:p>
                      <a:pPr algn="just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</a:rPr>
                        <a:t>Deploy website to Google Firebase and other APIs to </a:t>
                      </a:r>
                      <a:r>
                        <a:rPr lang="en-GB" sz="1000" dirty="0" smtClean="0">
                          <a:effectLst/>
                        </a:rPr>
                        <a:t>google cloud</a:t>
                      </a:r>
                      <a:endParaRPr lang="en-GB" sz="800" dirty="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43595" marR="4359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</a:rPr>
                        <a:t>1 day</a:t>
                      </a:r>
                      <a:endParaRPr lang="en-GB" sz="800" dirty="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43595" marR="4359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</a:rPr>
                        <a:t>Zou Xuan</a:t>
                      </a:r>
                      <a:endParaRPr lang="en-GB" sz="8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43595" marR="43595" marT="0" marB="0" anchor="b"/>
                </a:tc>
                <a:extLst>
                  <a:ext uri="{0D108BD9-81ED-4DB2-BD59-A6C34878D82A}">
                    <a16:rowId xmlns="" xmlns:a16="http://schemas.microsoft.com/office/drawing/2014/main" val="10011"/>
                  </a:ext>
                </a:extLst>
              </a:tr>
              <a:tr h="337638">
                <a:tc>
                  <a:txBody>
                    <a:bodyPr/>
                    <a:lstStyle/>
                    <a:p>
                      <a:pPr algn="just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</a:rPr>
                        <a:t>Fortify SCA code scan and OWASP ZAP report</a:t>
                      </a:r>
                      <a:endParaRPr lang="en-GB" sz="800" dirty="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43595" marR="4359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</a:rPr>
                        <a:t>0.5 day</a:t>
                      </a:r>
                      <a:endParaRPr lang="en-GB" sz="800" dirty="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43595" marR="4359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</a:rPr>
                        <a:t>Zou Xuan</a:t>
                      </a:r>
                      <a:endParaRPr lang="en-GB" sz="800" dirty="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43595" marR="43595" marT="0" marB="0" anchor="b"/>
                </a:tc>
                <a:extLst>
                  <a:ext uri="{0D108BD9-81ED-4DB2-BD59-A6C34878D82A}">
                    <a16:rowId xmlns=""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58F34-0A84-AC45-91B5-5351104930A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6759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972215"/>
          </a:xfrm>
        </p:spPr>
        <p:txBody>
          <a:bodyPr/>
          <a:lstStyle/>
          <a:p>
            <a:r>
              <a:rPr lang="en-US" dirty="0"/>
              <a:t>Security Requirements-1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58F34-0A84-AC45-91B5-5351104930A6}" type="slidenum">
              <a:rPr lang="en-US" smtClean="0"/>
              <a:t>8</a:t>
            </a:fld>
            <a:endParaRPr lang="en-US"/>
          </a:p>
        </p:txBody>
      </p:sp>
      <p:pic>
        <p:nvPicPr>
          <p:cNvPr id="5" name="Content Placeholder 4" descr="../../../../Downloads/UseCase&amp;MisuseCase.png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9693" y="1596325"/>
            <a:ext cx="8074617" cy="451000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65845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987714"/>
          </a:xfrm>
        </p:spPr>
        <p:txBody>
          <a:bodyPr/>
          <a:lstStyle/>
          <a:p>
            <a:r>
              <a:rPr lang="en-US" dirty="0"/>
              <a:t>Security Requirements-2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58F34-0A84-AC45-91B5-5351104930A6}" type="slidenum">
              <a:rPr lang="en-US" smtClean="0"/>
              <a:t>9</a:t>
            </a:fld>
            <a:endParaRPr lang="en-US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54596092"/>
              </p:ext>
            </p:extLst>
          </p:nvPr>
        </p:nvGraphicFramePr>
        <p:xfrm>
          <a:off x="977031" y="1401419"/>
          <a:ext cx="10569716" cy="504948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17267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739704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53503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dirty="0">
                          <a:effectLst/>
                        </a:rPr>
                        <a:t>Requirement Category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dirty="0">
                          <a:effectLst/>
                        </a:rPr>
                        <a:t>Requirement description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69238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Authentication Requirements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Integrate Facebook with OpenID Connect protocol, 2FA for register</a:t>
                      </a:r>
                      <a:r>
                        <a:rPr lang="en-US" sz="1200" u="none" strike="noStrike" baseline="0" dirty="0">
                          <a:effectLst/>
                        </a:rPr>
                        <a:t> </a:t>
                      </a:r>
                      <a:r>
                        <a:rPr lang="en-US" sz="1200" u="none" strike="noStrike" dirty="0">
                          <a:effectLst/>
                        </a:rPr>
                        <a:t>and reset password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920538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Authorization Requirements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User is not allowed to access unauthorized page by directly copy </a:t>
                      </a:r>
                      <a:r>
                        <a:rPr lang="en-US" sz="1200" u="none" strike="noStrike" dirty="0" err="1">
                          <a:effectLst/>
                        </a:rPr>
                        <a:t>url</a:t>
                      </a:r>
                      <a:r>
                        <a:rPr lang="en-US" sz="1200" u="none" strike="noStrike" dirty="0">
                          <a:effectLst/>
                        </a:rPr>
                        <a:t>.</a:t>
                      </a:r>
                      <a:br>
                        <a:rPr lang="en-US" sz="1200" u="none" strike="noStrike" dirty="0">
                          <a:effectLst/>
                        </a:rPr>
                      </a:br>
                      <a:r>
                        <a:rPr lang="en-US" sz="1200" u="none" strike="noStrike" dirty="0">
                          <a:effectLst/>
                        </a:rPr>
                        <a:t>Backend services validate JWT </a:t>
                      </a:r>
                      <a:r>
                        <a:rPr lang="en-US" sz="1200" u="none" strike="noStrike" dirty="0" smtClean="0">
                          <a:effectLst/>
                        </a:rPr>
                        <a:t>token signature/scope/expiry </a:t>
                      </a:r>
                      <a:r>
                        <a:rPr lang="en-US" sz="1200" u="none" strike="noStrike" dirty="0">
                          <a:effectLst/>
                        </a:rPr>
                        <a:t>before returning response.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464229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Integrity Requirements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Generate and verify signature with </a:t>
                      </a:r>
                      <a:r>
                        <a:rPr lang="en-US" sz="1200" u="none" strike="noStrike" dirty="0" err="1">
                          <a:effectLst/>
                        </a:rPr>
                        <a:t>apiKey</a:t>
                      </a:r>
                      <a:r>
                        <a:rPr lang="en-US" sz="1200" u="none" strike="noStrike" dirty="0">
                          <a:effectLst/>
                        </a:rPr>
                        <a:t> for fomo payment.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64229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Availability Requirements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Deployed to cloud and enable auto scale &amp; HA when traffic grows.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53503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Accountability Requirements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Add transaction history and server </a:t>
                      </a:r>
                      <a:r>
                        <a:rPr lang="en-US" sz="1200" u="none" strike="noStrike" dirty="0" smtClean="0">
                          <a:effectLst/>
                        </a:rPr>
                        <a:t>log for </a:t>
                      </a:r>
                      <a:r>
                        <a:rPr lang="en-US" sz="1200" u="none" strike="noStrike" dirty="0">
                          <a:effectLst/>
                        </a:rPr>
                        <a:t>traceability.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64229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Exception Handling Requirements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Provide general error message when exception occurred.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760513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Confidentiality Requirements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Store </a:t>
                      </a:r>
                      <a:r>
                        <a:rPr lang="en-US" sz="1200" u="none" strike="noStrike" dirty="0" err="1">
                          <a:effectLst/>
                        </a:rPr>
                        <a:t>apiKey</a:t>
                      </a:r>
                      <a:r>
                        <a:rPr lang="en-US" sz="1200" u="none" strike="noStrike" dirty="0">
                          <a:effectLst/>
                        </a:rPr>
                        <a:t> and client secrets in server environment variables without passing through internet.</a:t>
                      </a:r>
                      <a:br>
                        <a:rPr lang="en-US" sz="1200" u="none" strike="noStrike" dirty="0">
                          <a:effectLst/>
                        </a:rPr>
                      </a:br>
                      <a:r>
                        <a:rPr lang="en-US" sz="1200" u="none" strike="noStrike" dirty="0">
                          <a:effectLst/>
                        </a:rPr>
                        <a:t>All the services communicate through https</a:t>
                      </a:r>
                      <a:r>
                        <a:rPr lang="en-US" sz="1200" u="none" strike="noStrike" dirty="0" smtClean="0">
                          <a:effectLst/>
                        </a:rPr>
                        <a:t>.</a:t>
                      </a:r>
                    </a:p>
                    <a:p>
                      <a:pPr algn="l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Sensitive data encryption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77635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Session Management Requirements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Keep token timeout in 1 hour , auto refresh before expiry. Remove token from local storage </a:t>
                      </a:r>
                      <a:br>
                        <a:rPr lang="en-US" sz="1200" u="none" strike="noStrike" dirty="0">
                          <a:effectLst/>
                        </a:rPr>
                      </a:br>
                      <a:r>
                        <a:rPr lang="en-US" sz="1200" u="none" strike="noStrike" dirty="0">
                          <a:effectLst/>
                        </a:rPr>
                        <a:t>and revoke refresh token when logoff.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75952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3590</TotalTime>
  <Words>1151</Words>
  <Application>Microsoft Macintosh PowerPoint</Application>
  <PresentationFormat>Widescreen</PresentationFormat>
  <Paragraphs>372</Paragraphs>
  <Slides>30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7" baseType="lpstr">
      <vt:lpstr>Calibri</vt:lpstr>
      <vt:lpstr>Century Gothic</vt:lpstr>
      <vt:lpstr>Mangal</vt:lpstr>
      <vt:lpstr>Times New Roman</vt:lpstr>
      <vt:lpstr>Wingdings 3</vt:lpstr>
      <vt:lpstr>Arial</vt:lpstr>
      <vt:lpstr>Wisp</vt:lpstr>
      <vt:lpstr>Group 2 Project</vt:lpstr>
      <vt:lpstr>Agenda</vt:lpstr>
      <vt:lpstr>Overview</vt:lpstr>
      <vt:lpstr>Overview – Architecture Old</vt:lpstr>
      <vt:lpstr>Overview – Architecture New</vt:lpstr>
      <vt:lpstr>Project Scope</vt:lpstr>
      <vt:lpstr>Project Conduct</vt:lpstr>
      <vt:lpstr>Security Requirements-1</vt:lpstr>
      <vt:lpstr>Security Requirements-2</vt:lpstr>
      <vt:lpstr>Threat Modelling-1 Decompose the Application</vt:lpstr>
      <vt:lpstr>Threat Modelling-1 Decompose the Application</vt:lpstr>
      <vt:lpstr>Threat Modelling-1 Decompose the Application</vt:lpstr>
      <vt:lpstr>Threat Modelling -2 Identity Threats</vt:lpstr>
      <vt:lpstr>Threat Modelling -3 Prioritize Threats</vt:lpstr>
      <vt:lpstr>Threat Modelling -4 Identity Controls</vt:lpstr>
      <vt:lpstr>Security Architecture</vt:lpstr>
      <vt:lpstr>Verification of Security Controls - 1 SQL Injection </vt:lpstr>
      <vt:lpstr>Verification of Security Controls - 2 Broken Authentication </vt:lpstr>
      <vt:lpstr>Verification of Security Controls - 3 Encryption of sensitive data </vt:lpstr>
      <vt:lpstr>Verification of Security Controls - 4 Man-in-the-middle</vt:lpstr>
      <vt:lpstr>Verification of Security Controls - 5 Accepting Large Volume</vt:lpstr>
      <vt:lpstr>Verification of Security Controls - 6 Cross Site Request Forgery  -- No Session -- localStorage data is bind to domain -- i.e localhost cannot access fvmembership-ui localStorage</vt:lpstr>
      <vt:lpstr>Verification of Security Controls - 7 Verbose Exception</vt:lpstr>
      <vt:lpstr>Verification of Security Controls - 8 Lease Privilege  --No User Id in payload</vt:lpstr>
      <vt:lpstr>Verification of Security Controls - 9 Token Revocation</vt:lpstr>
      <vt:lpstr>Verification of Security Controls - 10 Token Revocation</vt:lpstr>
      <vt:lpstr>Verification of Security Controls - 11 Token Revocation</vt:lpstr>
      <vt:lpstr>Verification of Security Controls – 12 Others – ZAP Report</vt:lpstr>
      <vt:lpstr>Verification of Security Controls – 13 Others – Fortify SCA scan -UI</vt:lpstr>
      <vt:lpstr>Demo</vt:lpstr>
    </vt:vector>
  </TitlesOfParts>
  <Company/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SSL Report</dc:title>
  <dc:creator>office365</dc:creator>
  <cp:lastModifiedBy>office365</cp:lastModifiedBy>
  <cp:revision>128</cp:revision>
  <dcterms:created xsi:type="dcterms:W3CDTF">2019-11-02T06:05:23Z</dcterms:created>
  <dcterms:modified xsi:type="dcterms:W3CDTF">2019-11-08T12:55:35Z</dcterms:modified>
</cp:coreProperties>
</file>